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507" r:id="rId3"/>
    <p:sldId id="508" r:id="rId4"/>
    <p:sldId id="509" r:id="rId5"/>
    <p:sldId id="510" r:id="rId6"/>
    <p:sldId id="512" r:id="rId7"/>
    <p:sldId id="513" r:id="rId8"/>
    <p:sldId id="514" r:id="rId9"/>
    <p:sldId id="515" r:id="rId10"/>
    <p:sldId id="517" r:id="rId11"/>
    <p:sldId id="518" r:id="rId12"/>
    <p:sldId id="519" r:id="rId13"/>
    <p:sldId id="520" r:id="rId14"/>
    <p:sldId id="521" r:id="rId15"/>
    <p:sldId id="522" r:id="rId16"/>
    <p:sldId id="523" r:id="rId17"/>
    <p:sldId id="524" r:id="rId18"/>
    <p:sldId id="525" r:id="rId19"/>
    <p:sldId id="526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4EEDE6-0502-431A-BCD7-194540BF6E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KZ" dirty="0"/>
              <a:t>Л</a:t>
            </a:r>
            <a:r>
              <a:rPr lang="kk-KZ" dirty="0"/>
              <a:t>е</a:t>
            </a:r>
            <a:r>
              <a:rPr lang="ru-KZ" dirty="0"/>
              <a:t>к</a:t>
            </a:r>
            <a:r>
              <a:rPr lang="kk-KZ" dirty="0"/>
              <a:t>ц</a:t>
            </a:r>
            <a:r>
              <a:rPr lang="ru-KZ" dirty="0"/>
              <a:t>и</a:t>
            </a:r>
            <a:r>
              <a:rPr lang="kk-KZ" dirty="0"/>
              <a:t>я</a:t>
            </a:r>
            <a:r>
              <a:rPr lang="ru-KZ" dirty="0"/>
              <a:t> </a:t>
            </a:r>
            <a:r>
              <a:rPr lang="en-US" dirty="0"/>
              <a:t>5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EC46A5A-D0F1-4465-8293-7D0E976414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5084" y="4575915"/>
            <a:ext cx="10993546" cy="590321"/>
          </a:xfrm>
        </p:spPr>
        <p:txBody>
          <a:bodyPr/>
          <a:lstStyle/>
          <a:p>
            <a:pPr algn="ctr"/>
            <a:r>
              <a:rPr lang="ru-KZ" dirty="0">
                <a:solidFill>
                  <a:srgbClr val="FFC000"/>
                </a:solidFill>
              </a:rPr>
              <a:t>И</a:t>
            </a:r>
            <a:r>
              <a:rPr lang="kk-KZ" dirty="0">
                <a:solidFill>
                  <a:srgbClr val="FFC000"/>
                </a:solidFill>
              </a:rPr>
              <a:t>з</a:t>
            </a:r>
            <a:r>
              <a:rPr lang="ru-KZ" dirty="0">
                <a:solidFill>
                  <a:srgbClr val="FFC000"/>
                </a:solidFill>
              </a:rPr>
              <a:t>м</a:t>
            </a:r>
            <a:r>
              <a:rPr lang="kk-KZ" dirty="0">
                <a:solidFill>
                  <a:srgbClr val="FFC000"/>
                </a:solidFill>
              </a:rPr>
              <a:t>е</a:t>
            </a:r>
            <a:r>
              <a:rPr lang="ru-KZ" dirty="0">
                <a:solidFill>
                  <a:srgbClr val="FFC000"/>
                </a:solidFill>
              </a:rPr>
              <a:t>н</a:t>
            </a:r>
            <a:r>
              <a:rPr lang="kk-KZ" dirty="0">
                <a:solidFill>
                  <a:srgbClr val="FFC000"/>
                </a:solidFill>
              </a:rPr>
              <a:t>е</a:t>
            </a:r>
            <a:r>
              <a:rPr lang="ru-KZ" dirty="0">
                <a:solidFill>
                  <a:srgbClr val="FFC000"/>
                </a:solidFill>
              </a:rPr>
              <a:t>н</a:t>
            </a:r>
            <a:r>
              <a:rPr lang="kk-KZ" dirty="0">
                <a:solidFill>
                  <a:srgbClr val="FFC000"/>
                </a:solidFill>
              </a:rPr>
              <a:t>и</a:t>
            </a:r>
            <a:r>
              <a:rPr lang="ru-KZ" dirty="0">
                <a:solidFill>
                  <a:srgbClr val="FFC000"/>
                </a:solidFill>
              </a:rPr>
              <a:t>я </a:t>
            </a:r>
            <a:r>
              <a:rPr lang="kk-KZ" dirty="0">
                <a:solidFill>
                  <a:srgbClr val="FFC000"/>
                </a:solidFill>
              </a:rPr>
              <a:t>б</a:t>
            </a:r>
            <a:r>
              <a:rPr lang="ru-KZ" dirty="0">
                <a:solidFill>
                  <a:srgbClr val="FFC000"/>
                </a:solidFill>
              </a:rPr>
              <a:t>а</a:t>
            </a:r>
            <a:r>
              <a:rPr lang="kk-KZ" dirty="0">
                <a:solidFill>
                  <a:srgbClr val="FFC000"/>
                </a:solidFill>
              </a:rPr>
              <a:t>з</a:t>
            </a:r>
            <a:r>
              <a:rPr lang="ru-KZ" dirty="0">
                <a:solidFill>
                  <a:srgbClr val="FFC000"/>
                </a:solidFill>
              </a:rPr>
              <a:t>ы </a:t>
            </a:r>
            <a:r>
              <a:rPr lang="kk-KZ" dirty="0">
                <a:solidFill>
                  <a:srgbClr val="FFC000"/>
                </a:solidFill>
              </a:rPr>
              <a:t>д</a:t>
            </a:r>
            <a:r>
              <a:rPr lang="ru-KZ" dirty="0">
                <a:solidFill>
                  <a:srgbClr val="FFC000"/>
                </a:solidFill>
              </a:rPr>
              <a:t>а</a:t>
            </a:r>
            <a:r>
              <a:rPr lang="kk-KZ" dirty="0">
                <a:solidFill>
                  <a:srgbClr val="FFC000"/>
                </a:solidFill>
              </a:rPr>
              <a:t>н</a:t>
            </a:r>
            <a:r>
              <a:rPr lang="ru-KZ" dirty="0">
                <a:solidFill>
                  <a:srgbClr val="FFC000"/>
                </a:solidFill>
              </a:rPr>
              <a:t>н</a:t>
            </a:r>
            <a:r>
              <a:rPr lang="kk-KZ" dirty="0">
                <a:solidFill>
                  <a:srgbClr val="FFC000"/>
                </a:solidFill>
              </a:rPr>
              <a:t>ы</a:t>
            </a:r>
            <a:r>
              <a:rPr lang="ru-KZ" dirty="0">
                <a:solidFill>
                  <a:srgbClr val="FFC000"/>
                </a:solidFill>
              </a:rPr>
              <a:t>х</a:t>
            </a:r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616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>
            <a:extLst>
              <a:ext uri="{FF2B5EF4-FFF2-40B4-BE49-F238E27FC236}">
                <a16:creationId xmlns:a16="http://schemas.microsoft.com/office/drawing/2014/main" id="{33A2F42E-B91E-421C-AB70-2F4C9D7D21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782695"/>
          </a:xfrm>
        </p:spPr>
        <p:txBody>
          <a:bodyPr/>
          <a:lstStyle/>
          <a:p>
            <a:pPr algn="ctr"/>
            <a:r>
              <a:rPr lang="en-US" altLang="ru-RU" dirty="0"/>
              <a:t> </a:t>
            </a:r>
            <a:r>
              <a:rPr lang="kk-KZ" altLang="ru-RU" dirty="0">
                <a:solidFill>
                  <a:srgbClr val="FFC000"/>
                </a:solidFill>
              </a:rPr>
              <a:t>Объявление ключей</a:t>
            </a:r>
            <a:endParaRPr lang="en-US" altLang="ru-RU" dirty="0">
              <a:solidFill>
                <a:srgbClr val="FFC000"/>
              </a:solidFill>
            </a:endParaRPr>
          </a:p>
        </p:txBody>
      </p:sp>
      <p:sp>
        <p:nvSpPr>
          <p:cNvPr id="276483" name="Rectangle 3">
            <a:extLst>
              <a:ext uri="{FF2B5EF4-FFF2-40B4-BE49-F238E27FC236}">
                <a16:creationId xmlns:a16="http://schemas.microsoft.com/office/drawing/2014/main" id="{0EF53092-6481-4FB1-AB46-2F5E9E4892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800" dirty="0"/>
              <a:t>Используйте ПЕРВИЧНЫЙ КЛЮЧ или УНИКАЛЬНЫЙ.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/>
              <a:t>Но только один первичный ключ, разрешено много УНИКАЛЬНЫХ. SQL позволяет реализациям создавать индекс (структура данных для ускорения доступа с заданным значением ключа) только в ответ на PRIMARY KEY.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/>
              <a:t>Но </a:t>
            </a:r>
            <a:r>
              <a:rPr lang="ru-RU" sz="2800" dirty="0" err="1"/>
              <a:t>PostgreSQL</a:t>
            </a:r>
            <a:r>
              <a:rPr lang="ru-RU" sz="2800" dirty="0"/>
              <a:t> и </a:t>
            </a:r>
            <a:r>
              <a:rPr lang="ru-RU" sz="2800" dirty="0" err="1"/>
              <a:t>Oracle</a:t>
            </a:r>
            <a:r>
              <a:rPr lang="ru-RU" sz="2800" dirty="0"/>
              <a:t> создают индексы для обоих. SQL не допускает пустых значений в первичном ключе, но допускает их в «уникальных» столбцах (которые могут иметь два или более пустых значения, но не повторяющиеся ненулевые значения). </a:t>
            </a:r>
            <a:endParaRPr lang="en-US" altLang="ru-RU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>
            <a:extLst>
              <a:ext uri="{FF2B5EF4-FFF2-40B4-BE49-F238E27FC236}">
                <a16:creationId xmlns:a16="http://schemas.microsoft.com/office/drawing/2014/main" id="{82BDA83F-D1C0-40DE-BF2F-D128E47015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807862"/>
          </a:xfrm>
        </p:spPr>
        <p:txBody>
          <a:bodyPr/>
          <a:lstStyle/>
          <a:p>
            <a:pPr algn="ctr"/>
            <a:r>
              <a:rPr lang="en-US" altLang="ru-RU" dirty="0"/>
              <a:t> </a:t>
            </a:r>
            <a:r>
              <a:rPr lang="ru-KZ" altLang="ru-RU" dirty="0">
                <a:solidFill>
                  <a:srgbClr val="FFC000"/>
                </a:solidFill>
              </a:rPr>
              <a:t>О</a:t>
            </a:r>
            <a:r>
              <a:rPr lang="kk-KZ" altLang="ru-RU" dirty="0">
                <a:solidFill>
                  <a:srgbClr val="FFC000"/>
                </a:solidFill>
              </a:rPr>
              <a:t>б</a:t>
            </a:r>
            <a:r>
              <a:rPr lang="ru-KZ" altLang="ru-RU" dirty="0">
                <a:solidFill>
                  <a:srgbClr val="FFC000"/>
                </a:solidFill>
              </a:rPr>
              <a:t>ъ</a:t>
            </a:r>
            <a:r>
              <a:rPr lang="kk-KZ" altLang="ru-RU" dirty="0">
                <a:solidFill>
                  <a:srgbClr val="FFC000"/>
                </a:solidFill>
              </a:rPr>
              <a:t>я</a:t>
            </a:r>
            <a:r>
              <a:rPr lang="ru-KZ" altLang="ru-RU" dirty="0">
                <a:solidFill>
                  <a:srgbClr val="FFC000"/>
                </a:solidFill>
              </a:rPr>
              <a:t>в</a:t>
            </a:r>
            <a:r>
              <a:rPr lang="kk-KZ" altLang="ru-RU" dirty="0">
                <a:solidFill>
                  <a:srgbClr val="FFC000"/>
                </a:solidFill>
              </a:rPr>
              <a:t>л</a:t>
            </a:r>
            <a:r>
              <a:rPr lang="ru-KZ" altLang="ru-RU" dirty="0">
                <a:solidFill>
                  <a:srgbClr val="FFC000"/>
                </a:solidFill>
              </a:rPr>
              <a:t>е</a:t>
            </a:r>
            <a:r>
              <a:rPr lang="kk-KZ" altLang="ru-RU" dirty="0">
                <a:solidFill>
                  <a:srgbClr val="FFC000"/>
                </a:solidFill>
              </a:rPr>
              <a:t>н</a:t>
            </a:r>
            <a:r>
              <a:rPr lang="ru-KZ" altLang="ru-RU" dirty="0">
                <a:solidFill>
                  <a:srgbClr val="FFC000"/>
                </a:solidFill>
              </a:rPr>
              <a:t>и</a:t>
            </a:r>
            <a:r>
              <a:rPr lang="kk-KZ" altLang="ru-RU" dirty="0">
                <a:solidFill>
                  <a:srgbClr val="FFC000"/>
                </a:solidFill>
              </a:rPr>
              <a:t>е</a:t>
            </a:r>
            <a:r>
              <a:rPr lang="ru-KZ" altLang="ru-RU" dirty="0">
                <a:solidFill>
                  <a:srgbClr val="FFC000"/>
                </a:solidFill>
              </a:rPr>
              <a:t> </a:t>
            </a:r>
            <a:r>
              <a:rPr lang="kk-KZ" altLang="ru-RU" dirty="0">
                <a:solidFill>
                  <a:srgbClr val="FFC000"/>
                </a:solidFill>
              </a:rPr>
              <a:t>к</a:t>
            </a:r>
            <a:r>
              <a:rPr lang="ru-KZ" altLang="ru-RU" dirty="0">
                <a:solidFill>
                  <a:srgbClr val="FFC000"/>
                </a:solidFill>
              </a:rPr>
              <a:t>л</a:t>
            </a:r>
            <a:r>
              <a:rPr lang="kk-KZ" altLang="ru-RU" dirty="0">
                <a:solidFill>
                  <a:srgbClr val="FFC000"/>
                </a:solidFill>
              </a:rPr>
              <a:t>ю</a:t>
            </a:r>
            <a:r>
              <a:rPr lang="ru-KZ" altLang="ru-RU" dirty="0">
                <a:solidFill>
                  <a:srgbClr val="FFC000"/>
                </a:solidFill>
              </a:rPr>
              <a:t>ч</a:t>
            </a:r>
            <a:r>
              <a:rPr lang="kk-KZ" altLang="ru-RU" dirty="0">
                <a:solidFill>
                  <a:srgbClr val="FFC000"/>
                </a:solidFill>
              </a:rPr>
              <a:t>е</a:t>
            </a:r>
            <a:r>
              <a:rPr lang="ru-KZ" altLang="ru-RU" dirty="0">
                <a:solidFill>
                  <a:srgbClr val="FFC000"/>
                </a:solidFill>
              </a:rPr>
              <a:t>й</a:t>
            </a:r>
            <a:endParaRPr lang="en-US" altLang="ru-RU" dirty="0">
              <a:solidFill>
                <a:srgbClr val="FFC000"/>
              </a:solidFill>
            </a:endParaRPr>
          </a:p>
        </p:txBody>
      </p:sp>
      <p:sp>
        <p:nvSpPr>
          <p:cNvPr id="277507" name="Rectangle 3">
            <a:extLst>
              <a:ext uri="{FF2B5EF4-FFF2-40B4-BE49-F238E27FC236}">
                <a16:creationId xmlns:a16="http://schemas.microsoft.com/office/drawing/2014/main" id="{C2E8D2B4-CDB1-4624-A2BB-7A09F4090E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1192" y="2180496"/>
            <a:ext cx="11029615" cy="2467005"/>
          </a:xfrm>
        </p:spPr>
        <p:txBody>
          <a:bodyPr>
            <a:normAutofit/>
          </a:bodyPr>
          <a:lstStyle/>
          <a:p>
            <a:pPr marL="533400" indent="-533400">
              <a:buNone/>
            </a:pPr>
            <a:r>
              <a:rPr lang="ru-RU" sz="2000" dirty="0"/>
              <a:t>Два места для объявления: </a:t>
            </a:r>
            <a:endParaRPr lang="ru-KZ" sz="2000" dirty="0"/>
          </a:p>
          <a:p>
            <a:pPr marL="533400" indent="-533400">
              <a:buNone/>
            </a:pPr>
            <a:r>
              <a:rPr lang="ru-RU" sz="2000" dirty="0"/>
              <a:t>После типа атрибута, если атрибут сам по себе является ключом.</a:t>
            </a:r>
            <a:endParaRPr lang="ru-KZ" sz="2000" dirty="0"/>
          </a:p>
          <a:p>
            <a:pPr marL="533400" indent="-533400">
              <a:buNone/>
            </a:pPr>
            <a:r>
              <a:rPr lang="ru-RU" sz="2000" dirty="0"/>
              <a:t>Как отдельный элемент. Существенный, если ключ &gt; 1 атрибут. </a:t>
            </a:r>
            <a:endParaRPr lang="en-US" altLang="ru-RU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>
            <a:extLst>
              <a:ext uri="{FF2B5EF4-FFF2-40B4-BE49-F238E27FC236}">
                <a16:creationId xmlns:a16="http://schemas.microsoft.com/office/drawing/2014/main" id="{59114992-9480-4E84-8890-BBEFEF744C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749139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 </a:t>
            </a:r>
            <a:r>
              <a:rPr lang="ru-KZ" altLang="ru-RU" dirty="0">
                <a:solidFill>
                  <a:srgbClr val="FFC000"/>
                </a:solidFill>
              </a:rPr>
              <a:t>П</a:t>
            </a:r>
            <a:r>
              <a:rPr lang="kk-KZ" altLang="ru-RU" dirty="0">
                <a:solidFill>
                  <a:srgbClr val="FFC000"/>
                </a:solidFill>
              </a:rPr>
              <a:t>р</a:t>
            </a:r>
            <a:r>
              <a:rPr lang="ru-KZ" altLang="ru-RU" dirty="0">
                <a:solidFill>
                  <a:srgbClr val="FFC000"/>
                </a:solidFill>
              </a:rPr>
              <a:t>и</a:t>
            </a:r>
            <a:r>
              <a:rPr lang="kk-KZ" altLang="ru-RU" dirty="0">
                <a:solidFill>
                  <a:srgbClr val="FFC000"/>
                </a:solidFill>
              </a:rPr>
              <a:t>м</a:t>
            </a:r>
            <a:r>
              <a:rPr lang="ru-KZ" altLang="ru-RU" dirty="0">
                <a:solidFill>
                  <a:srgbClr val="FFC000"/>
                </a:solidFill>
              </a:rPr>
              <a:t>е</a:t>
            </a:r>
            <a:r>
              <a:rPr lang="kk-KZ" altLang="ru-RU" dirty="0">
                <a:solidFill>
                  <a:srgbClr val="FFC000"/>
                </a:solidFill>
              </a:rPr>
              <a:t>р</a:t>
            </a:r>
            <a:endParaRPr lang="en-US" altLang="ru-RU" dirty="0">
              <a:solidFill>
                <a:srgbClr val="FFC000"/>
              </a:solidFill>
            </a:endParaRPr>
          </a:p>
        </p:txBody>
      </p:sp>
      <p:sp>
        <p:nvSpPr>
          <p:cNvPr id="278531" name="Rectangle 3">
            <a:extLst>
              <a:ext uri="{FF2B5EF4-FFF2-40B4-BE49-F238E27FC236}">
                <a16:creationId xmlns:a16="http://schemas.microsoft.com/office/drawing/2014/main" id="{2EE8F4FA-8D56-4AF4-B560-3BE4F252E2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1191" y="2021105"/>
            <a:ext cx="11029616" cy="4134739"/>
          </a:xfrm>
        </p:spPr>
        <p:txBody>
          <a:bodyPr/>
          <a:lstStyle/>
          <a:p>
            <a:pPr lvl="1">
              <a:buFont typeface="Zapf Dingbats" charset="2"/>
              <a:buNone/>
            </a:pPr>
            <a:r>
              <a:rPr lang="en-US" altLang="ru-RU" dirty="0">
                <a:latin typeface="Courier" charset="0"/>
              </a:rPr>
              <a:t> CREATE TABLE Sells (</a:t>
            </a:r>
          </a:p>
          <a:p>
            <a:pPr lvl="1">
              <a:buFont typeface="Zapf Dingbats" charset="2"/>
              <a:buNone/>
            </a:pPr>
            <a:r>
              <a:rPr lang="en-US" altLang="ru-RU" dirty="0">
                <a:latin typeface="Courier" charset="0"/>
              </a:rPr>
              <a:t>		shop CHAR(20),</a:t>
            </a:r>
          </a:p>
          <a:p>
            <a:pPr lvl="1">
              <a:buFont typeface="Zapf Dingbats" charset="2"/>
              <a:buNone/>
            </a:pPr>
            <a:r>
              <a:rPr lang="en-US" altLang="ru-RU" dirty="0">
                <a:latin typeface="Courier" charset="0"/>
              </a:rPr>
              <a:t>		apple VARCHAR(20),</a:t>
            </a:r>
          </a:p>
          <a:p>
            <a:pPr lvl="1">
              <a:buFont typeface="Zapf Dingbats" charset="2"/>
              <a:buNone/>
            </a:pPr>
            <a:r>
              <a:rPr lang="en-US" altLang="ru-RU" dirty="0">
                <a:latin typeface="Courier" charset="0"/>
              </a:rPr>
              <a:t>		price REAL,</a:t>
            </a:r>
          </a:p>
          <a:p>
            <a:pPr lvl="1">
              <a:buFont typeface="Zapf Dingbats" charset="2"/>
              <a:buNone/>
            </a:pPr>
            <a:r>
              <a:rPr lang="en-US" altLang="ru-RU" dirty="0">
                <a:latin typeface="Courier" charset="0"/>
              </a:rPr>
              <a:t>		PRIMARY KEY(</a:t>
            </a:r>
            <a:r>
              <a:rPr lang="en-US" altLang="ru-RU" dirty="0" err="1">
                <a:latin typeface="Courier" charset="0"/>
              </a:rPr>
              <a:t>shop,apple</a:t>
            </a:r>
            <a:r>
              <a:rPr lang="en-US" altLang="ru-RU" dirty="0">
                <a:latin typeface="Courier" charset="0"/>
              </a:rPr>
              <a:t>)</a:t>
            </a:r>
          </a:p>
          <a:p>
            <a:pPr lvl="1">
              <a:buFont typeface="Zapf Dingbats" charset="2"/>
              <a:buNone/>
            </a:pPr>
            <a:r>
              <a:rPr lang="en-US" altLang="ru-RU" dirty="0">
                <a:latin typeface="Courier" charset="0"/>
              </a:rPr>
              <a:t> );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Rectangle 2">
            <a:extLst>
              <a:ext uri="{FF2B5EF4-FFF2-40B4-BE49-F238E27FC236}">
                <a16:creationId xmlns:a16="http://schemas.microsoft.com/office/drawing/2014/main" id="{7F3C0FF5-E23D-43F4-A604-6BD096F9DB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732361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 </a:t>
            </a:r>
            <a:r>
              <a:rPr lang="ru-KZ" altLang="ru-RU" dirty="0">
                <a:solidFill>
                  <a:srgbClr val="FFC000"/>
                </a:solidFill>
              </a:rPr>
              <a:t>П</a:t>
            </a:r>
            <a:r>
              <a:rPr lang="kk-KZ" altLang="ru-RU" dirty="0">
                <a:solidFill>
                  <a:srgbClr val="FFC000"/>
                </a:solidFill>
              </a:rPr>
              <a:t>р</a:t>
            </a:r>
            <a:r>
              <a:rPr lang="ru-KZ" altLang="ru-RU" dirty="0">
                <a:solidFill>
                  <a:srgbClr val="FFC000"/>
                </a:solidFill>
              </a:rPr>
              <a:t>и</a:t>
            </a:r>
            <a:r>
              <a:rPr lang="kk-KZ" altLang="ru-RU" dirty="0">
                <a:solidFill>
                  <a:srgbClr val="FFC000"/>
                </a:solidFill>
              </a:rPr>
              <a:t>м</a:t>
            </a:r>
            <a:r>
              <a:rPr lang="ru-KZ" altLang="ru-RU" dirty="0">
                <a:solidFill>
                  <a:srgbClr val="FFC000"/>
                </a:solidFill>
              </a:rPr>
              <a:t>е</a:t>
            </a:r>
            <a:r>
              <a:rPr lang="kk-KZ" altLang="ru-RU" dirty="0">
                <a:solidFill>
                  <a:srgbClr val="FFC000"/>
                </a:solidFill>
              </a:rPr>
              <a:t>р</a:t>
            </a:r>
            <a:endParaRPr lang="en-US" altLang="ru-RU" dirty="0">
              <a:solidFill>
                <a:srgbClr val="FFC000"/>
              </a:solidFill>
            </a:endParaRPr>
          </a:p>
        </p:txBody>
      </p:sp>
      <p:sp>
        <p:nvSpPr>
          <p:cNvPr id="279555" name="Rectangle 3">
            <a:extLst>
              <a:ext uri="{FF2B5EF4-FFF2-40B4-BE49-F238E27FC236}">
                <a16:creationId xmlns:a16="http://schemas.microsoft.com/office/drawing/2014/main" id="{8F06A970-70BB-4F61-BACA-EA49B44A7D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400" dirty="0">
                <a:latin typeface="Courier" charset="0"/>
              </a:rPr>
              <a:t> CREATE TABLE Sells (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400" dirty="0">
                <a:latin typeface="Courier" charset="0"/>
              </a:rPr>
              <a:t>		shop CHAR(20),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400" dirty="0">
                <a:latin typeface="Courier" charset="0"/>
              </a:rPr>
              <a:t>		apple VARCHAR(20),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400" dirty="0">
                <a:latin typeface="Courier" charset="0"/>
              </a:rPr>
              <a:t>		price REAL,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400" dirty="0">
                <a:latin typeface="Courier" charset="0"/>
              </a:rPr>
              <a:t>		UNIQUE(</a:t>
            </a:r>
            <a:r>
              <a:rPr lang="en-US" altLang="ru-RU" sz="2400" dirty="0" err="1">
                <a:latin typeface="Courier" charset="0"/>
              </a:rPr>
              <a:t>shop,apple</a:t>
            </a:r>
            <a:r>
              <a:rPr lang="en-US" altLang="ru-RU" sz="2400" dirty="0">
                <a:latin typeface="Courier" charset="0"/>
              </a:rPr>
              <a:t>)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400" dirty="0">
                <a:latin typeface="Courier" charset="0"/>
              </a:rPr>
              <a:t> );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/>
              <a:t>is different than: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400" dirty="0">
                <a:latin typeface="Courier" charset="0"/>
              </a:rPr>
              <a:t>CREATE TABLE Sells (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400" dirty="0">
                <a:latin typeface="Courier" charset="0"/>
              </a:rPr>
              <a:t>		shop CHAR(20) UNIQUE,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400" dirty="0">
                <a:latin typeface="Courier" charset="0"/>
              </a:rPr>
              <a:t>		apple VARCHAR(20) UNIQUE,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400" dirty="0">
                <a:latin typeface="Courier" charset="0"/>
              </a:rPr>
              <a:t>		price REAL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400" dirty="0">
                <a:latin typeface="Courier" charset="0"/>
              </a:rPr>
              <a:t> );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>
            <a:extLst>
              <a:ext uri="{FF2B5EF4-FFF2-40B4-BE49-F238E27FC236}">
                <a16:creationId xmlns:a16="http://schemas.microsoft.com/office/drawing/2014/main" id="{9DCD75F1-E6D0-432E-8886-54F5889A10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8868" y="906011"/>
            <a:ext cx="10369492" cy="721453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ru-RU" dirty="0"/>
              <a:t> </a:t>
            </a:r>
            <a:r>
              <a:rPr lang="ru-RU" sz="2700" dirty="0">
                <a:solidFill>
                  <a:srgbClr val="FFC000"/>
                </a:solidFill>
              </a:rPr>
              <a:t>Другие свойства, которые вы можете присвоить атрибутам</a:t>
            </a:r>
            <a:endParaRPr lang="en-US" altLang="ru-RU" sz="2700" dirty="0">
              <a:solidFill>
                <a:srgbClr val="FFC000"/>
              </a:solidFill>
            </a:endParaRPr>
          </a:p>
        </p:txBody>
      </p:sp>
      <p:sp>
        <p:nvSpPr>
          <p:cNvPr id="280579" name="Rectangle 3">
            <a:extLst>
              <a:ext uri="{FF2B5EF4-FFF2-40B4-BE49-F238E27FC236}">
                <a16:creationId xmlns:a16="http://schemas.microsoft.com/office/drawing/2014/main" id="{D525422A-76B1-472C-9B4A-0D108DC91F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3398" y="2206304"/>
            <a:ext cx="9218802" cy="3965895"/>
          </a:xfrm>
        </p:spPr>
        <p:txBody>
          <a:bodyPr>
            <a:normAutofit fontScale="85000" lnSpcReduction="20000"/>
          </a:bodyPr>
          <a:lstStyle/>
          <a:p>
            <a:pPr marL="533400" indent="-533400">
              <a:lnSpc>
                <a:spcPct val="90000"/>
              </a:lnSpc>
            </a:pPr>
            <a:r>
              <a:rPr lang="en-US" altLang="ru-RU" sz="2800" dirty="0">
                <a:latin typeface="Courier" charset="0"/>
              </a:rPr>
              <a:t>NOT NULL</a:t>
            </a:r>
            <a:r>
              <a:rPr lang="en-US" altLang="ru-RU" sz="2800" dirty="0"/>
              <a:t> = every tuple must have a real value for this attribute.</a:t>
            </a:r>
          </a:p>
          <a:p>
            <a:pPr marL="533400" indent="-533400">
              <a:lnSpc>
                <a:spcPct val="90000"/>
              </a:lnSpc>
            </a:pPr>
            <a:r>
              <a:rPr lang="en-US" altLang="ru-RU" sz="2800" dirty="0">
                <a:latin typeface="Courier" charset="0"/>
              </a:rPr>
              <a:t>DEFAULT</a:t>
            </a:r>
            <a:r>
              <a:rPr lang="en-US" altLang="ru-RU" sz="2800" dirty="0"/>
              <a:t> value = a value to use whenever no other value of this attribute is known.</a:t>
            </a:r>
          </a:p>
          <a:p>
            <a:pPr marL="533400" indent="-533400">
              <a:lnSpc>
                <a:spcPct val="90000"/>
              </a:lnSpc>
              <a:buNone/>
            </a:pPr>
            <a:r>
              <a:rPr lang="en-US" altLang="ru-RU" sz="4400" dirty="0"/>
              <a:t> </a:t>
            </a:r>
            <a:r>
              <a:rPr lang="en-US" altLang="ru-RU" sz="3600" dirty="0"/>
              <a:t>Example</a:t>
            </a:r>
            <a:endParaRPr lang="en-US" altLang="ru-RU" sz="4400" dirty="0"/>
          </a:p>
          <a:p>
            <a:pPr marL="914400" lvl="1" indent="-457200">
              <a:lnSpc>
                <a:spcPct val="90000"/>
              </a:lnSpc>
              <a:buNone/>
            </a:pPr>
            <a:r>
              <a:rPr lang="en-US" altLang="ru-RU" sz="2400" dirty="0">
                <a:latin typeface="Courier" charset="0"/>
              </a:rPr>
              <a:t>CREATE TABLE Consumers (</a:t>
            </a:r>
          </a:p>
          <a:p>
            <a:pPr marL="914400" lvl="1" indent="-457200">
              <a:lnSpc>
                <a:spcPct val="90000"/>
              </a:lnSpc>
              <a:buNone/>
            </a:pPr>
            <a:r>
              <a:rPr lang="en-US" altLang="ru-RU" sz="2400" dirty="0">
                <a:latin typeface="Courier" charset="0"/>
              </a:rPr>
              <a:t> name CHAR(30) PRIMARY KEY,</a:t>
            </a:r>
          </a:p>
          <a:p>
            <a:pPr marL="914400" lvl="1" indent="-457200">
              <a:lnSpc>
                <a:spcPct val="90000"/>
              </a:lnSpc>
              <a:buNone/>
            </a:pPr>
            <a:r>
              <a:rPr lang="en-US" altLang="ru-RU" sz="2400" dirty="0">
                <a:latin typeface="Courier" charset="0"/>
              </a:rPr>
              <a:t> </a:t>
            </a:r>
            <a:r>
              <a:rPr lang="en-US" altLang="ru-RU" sz="2400" dirty="0" err="1">
                <a:latin typeface="Courier" charset="0"/>
              </a:rPr>
              <a:t>addr</a:t>
            </a:r>
            <a:r>
              <a:rPr lang="en-US" altLang="ru-RU" sz="2400" dirty="0">
                <a:latin typeface="Courier" charset="0"/>
              </a:rPr>
              <a:t> CHAR(50)</a:t>
            </a:r>
          </a:p>
          <a:p>
            <a:pPr marL="914400" lvl="1" indent="-457200">
              <a:lnSpc>
                <a:spcPct val="90000"/>
              </a:lnSpc>
              <a:buNone/>
            </a:pPr>
            <a:r>
              <a:rPr lang="en-US" altLang="ru-RU" sz="2400" dirty="0">
                <a:latin typeface="Courier" charset="0"/>
              </a:rPr>
              <a:t>		DEFAULT '123 Sesame St',</a:t>
            </a:r>
          </a:p>
          <a:p>
            <a:pPr marL="914400" lvl="1" indent="-457200">
              <a:lnSpc>
                <a:spcPct val="90000"/>
              </a:lnSpc>
              <a:buNone/>
            </a:pPr>
            <a:r>
              <a:rPr lang="en-US" altLang="ru-RU" sz="2400" dirty="0">
                <a:latin typeface="Courier" charset="0"/>
              </a:rPr>
              <a:t> phone CHAR(16)</a:t>
            </a:r>
          </a:p>
          <a:p>
            <a:pPr marL="914400" lvl="1" indent="-457200">
              <a:lnSpc>
                <a:spcPct val="90000"/>
              </a:lnSpc>
              <a:buNone/>
            </a:pPr>
            <a:r>
              <a:rPr lang="en-US" altLang="ru-RU" sz="2400" dirty="0">
                <a:latin typeface="Courier" charset="0"/>
              </a:rPr>
              <a:t>);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2">
            <a:extLst>
              <a:ext uri="{FF2B5EF4-FFF2-40B4-BE49-F238E27FC236}">
                <a16:creationId xmlns:a16="http://schemas.microsoft.com/office/drawing/2014/main" id="{EA0D4801-6E69-458B-9186-50B71D66E9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73123" y="773886"/>
            <a:ext cx="9823508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Другие свойства, которые вы можете присвоить атрибутам </a:t>
            </a:r>
            <a:endParaRPr lang="ru-RU" altLang="ru-RU" dirty="0">
              <a:solidFill>
                <a:srgbClr val="FFC000"/>
              </a:solidFill>
            </a:endParaRPr>
          </a:p>
        </p:txBody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8EC4F82D-FC87-47ED-85B6-6D561CDB29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23" y="1937857"/>
            <a:ext cx="10335237" cy="4521666"/>
          </a:xfrm>
        </p:spPr>
        <p:txBody>
          <a:bodyPr>
            <a:normAutofit fontScale="85000" lnSpcReduction="20000"/>
          </a:bodyPr>
          <a:lstStyle/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400" dirty="0">
                <a:latin typeface="Courier" charset="0"/>
              </a:rPr>
              <a:t> INSERT INTO Consumers(name)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400" dirty="0">
                <a:latin typeface="Courier" charset="0"/>
              </a:rPr>
              <a:t> VALUES('Sally')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/>
              <a:t>results in the following tuple:</a:t>
            </a:r>
          </a:p>
          <a:p>
            <a:pPr lvl="1">
              <a:lnSpc>
                <a:spcPct val="110000"/>
              </a:lnSpc>
              <a:buFont typeface="Zapf Dingbats" charset="2"/>
              <a:buNone/>
            </a:pPr>
            <a:r>
              <a:rPr lang="en-US" altLang="ru-RU" sz="2400" dirty="0"/>
              <a:t>	name	</a:t>
            </a:r>
            <a:r>
              <a:rPr lang="en-US" altLang="ru-RU" sz="2400" dirty="0" err="1"/>
              <a:t>addr</a:t>
            </a:r>
            <a:r>
              <a:rPr lang="en-US" altLang="ru-RU" sz="2400" dirty="0"/>
              <a:t>			phone</a:t>
            </a:r>
          </a:p>
          <a:p>
            <a:pPr lvl="1">
              <a:lnSpc>
                <a:spcPct val="110000"/>
              </a:lnSpc>
              <a:buFont typeface="Zapf Dingbats" charset="2"/>
              <a:buNone/>
            </a:pPr>
            <a:r>
              <a:rPr lang="en-US" altLang="ru-RU" sz="2400" dirty="0"/>
              <a:t>	Sally	123 Sesame St. 	NULL</a:t>
            </a:r>
          </a:p>
          <a:p>
            <a:pPr>
              <a:lnSpc>
                <a:spcPct val="90000"/>
              </a:lnSpc>
            </a:pPr>
            <a:r>
              <a:rPr lang="en-US" altLang="ru-RU" sz="2800" dirty="0"/>
              <a:t>Primary key is by default not NULL.</a:t>
            </a:r>
          </a:p>
          <a:p>
            <a:pPr>
              <a:lnSpc>
                <a:spcPct val="90000"/>
              </a:lnSpc>
            </a:pPr>
            <a:r>
              <a:rPr lang="en-US" altLang="ru-RU" sz="2800" dirty="0"/>
              <a:t>This insert is legal.</a:t>
            </a:r>
          </a:p>
          <a:p>
            <a:pPr lvl="1">
              <a:lnSpc>
                <a:spcPct val="90000"/>
              </a:lnSpc>
            </a:pPr>
            <a:r>
              <a:rPr lang="en-US" altLang="ru-RU" sz="2400" dirty="0"/>
              <a:t>OK to list a subset of the attributes and values for only this subset.</a:t>
            </a:r>
          </a:p>
          <a:p>
            <a:pPr>
              <a:lnSpc>
                <a:spcPct val="90000"/>
              </a:lnSpc>
            </a:pPr>
            <a:r>
              <a:rPr lang="en-US" altLang="ru-RU" sz="2800" dirty="0"/>
              <a:t>But if we had declared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400" dirty="0">
                <a:latin typeface="Courier" charset="0"/>
              </a:rPr>
              <a:t>		phone CHAR(16) NOT NULL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/>
              <a:t>	then the insertion could not be made.</a:t>
            </a:r>
          </a:p>
        </p:txBody>
      </p:sp>
      <p:sp>
        <p:nvSpPr>
          <p:cNvPr id="281604" name="Line 4">
            <a:extLst>
              <a:ext uri="{FF2B5EF4-FFF2-40B4-BE49-F238E27FC236}">
                <a16:creationId xmlns:a16="http://schemas.microsoft.com/office/drawing/2014/main" id="{7C234FDE-9A85-46E3-B11F-2F478A8E2030}"/>
              </a:ext>
            </a:extLst>
          </p:cNvPr>
          <p:cNvSpPr>
            <a:spLocks noChangeShapeType="1"/>
          </p:cNvSpPr>
          <p:nvPr/>
        </p:nvSpPr>
        <p:spPr bwMode="auto">
          <a:xfrm>
            <a:off x="990600" y="3933738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1605" name="Line 5">
            <a:extLst>
              <a:ext uri="{FF2B5EF4-FFF2-40B4-BE49-F238E27FC236}">
                <a16:creationId xmlns:a16="http://schemas.microsoft.com/office/drawing/2014/main" id="{11D0AE09-AAD1-475C-8A5C-A6729E0054C1}"/>
              </a:ext>
            </a:extLst>
          </p:cNvPr>
          <p:cNvSpPr>
            <a:spLocks noChangeShapeType="1"/>
          </p:cNvSpPr>
          <p:nvPr/>
        </p:nvSpPr>
        <p:spPr bwMode="auto">
          <a:xfrm>
            <a:off x="973123" y="3565321"/>
            <a:ext cx="510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1606" name="Line 6">
            <a:extLst>
              <a:ext uri="{FF2B5EF4-FFF2-40B4-BE49-F238E27FC236}">
                <a16:creationId xmlns:a16="http://schemas.microsoft.com/office/drawing/2014/main" id="{394453AE-68A7-4035-BB37-EFDE3AAD3DB1}"/>
              </a:ext>
            </a:extLst>
          </p:cNvPr>
          <p:cNvSpPr>
            <a:spLocks noChangeShapeType="1"/>
          </p:cNvSpPr>
          <p:nvPr/>
        </p:nvSpPr>
        <p:spPr bwMode="auto">
          <a:xfrm>
            <a:off x="2317458" y="329967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1607" name="Line 7">
            <a:extLst>
              <a:ext uri="{FF2B5EF4-FFF2-40B4-BE49-F238E27FC236}">
                <a16:creationId xmlns:a16="http://schemas.microsoft.com/office/drawing/2014/main" id="{3FBB13C8-D504-4B35-A6C0-81676A5221A1}"/>
              </a:ext>
            </a:extLst>
          </p:cNvPr>
          <p:cNvSpPr>
            <a:spLocks noChangeShapeType="1"/>
          </p:cNvSpPr>
          <p:nvPr/>
        </p:nvSpPr>
        <p:spPr bwMode="auto">
          <a:xfrm>
            <a:off x="4118995" y="3301767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>
            <a:extLst>
              <a:ext uri="{FF2B5EF4-FFF2-40B4-BE49-F238E27FC236}">
                <a16:creationId xmlns:a16="http://schemas.microsoft.com/office/drawing/2014/main" id="{C7A706FB-4098-4708-A20A-BDB1612EBB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872455"/>
            <a:ext cx="11029616" cy="633776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Interesting Defaults</a:t>
            </a:r>
          </a:p>
        </p:txBody>
      </p:sp>
      <p:sp>
        <p:nvSpPr>
          <p:cNvPr id="282627" name="Rectangle 3">
            <a:extLst>
              <a:ext uri="{FF2B5EF4-FFF2-40B4-BE49-F238E27FC236}">
                <a16:creationId xmlns:a16="http://schemas.microsoft.com/office/drawing/2014/main" id="{591A2940-608F-4A55-AF77-89EB5FFDB2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1119" y="2055302"/>
            <a:ext cx="10293292" cy="4496500"/>
          </a:xfrm>
        </p:spPr>
        <p:txBody>
          <a:bodyPr/>
          <a:lstStyle/>
          <a:p>
            <a:r>
              <a:rPr lang="en-US" altLang="ru-RU" dirty="0"/>
              <a:t> </a:t>
            </a:r>
            <a:r>
              <a:rPr lang="en-US" altLang="ru-RU" dirty="0">
                <a:latin typeface="Courier" charset="0"/>
              </a:rPr>
              <a:t>DEFAULT CURRENT_TIMESTAMP</a:t>
            </a:r>
            <a:endParaRPr lang="en-US" altLang="ru-RU" dirty="0"/>
          </a:p>
          <a:p>
            <a:r>
              <a:rPr lang="en-US" altLang="ru-RU" dirty="0"/>
              <a:t> </a:t>
            </a:r>
            <a:r>
              <a:rPr lang="en-US" altLang="ru-RU" dirty="0">
                <a:latin typeface="Courier" charset="0"/>
              </a:rPr>
              <a:t>SEQUENCE</a:t>
            </a:r>
            <a:endParaRPr lang="en-US" altLang="ru-RU" dirty="0"/>
          </a:p>
          <a:p>
            <a:pPr lvl="1">
              <a:buFont typeface="Zapf Dingbats" charset="2"/>
              <a:buNone/>
            </a:pPr>
            <a:r>
              <a:rPr lang="en-US" altLang="ru-RU" dirty="0">
                <a:latin typeface="Courier" charset="0"/>
              </a:rPr>
              <a:t>CREATE SEQUENCE </a:t>
            </a:r>
            <a:r>
              <a:rPr lang="en-US" altLang="ru-RU" dirty="0" err="1">
                <a:latin typeface="Courier" charset="0"/>
              </a:rPr>
              <a:t>customer_seq</a:t>
            </a:r>
            <a:r>
              <a:rPr lang="en-US" altLang="ru-RU" dirty="0">
                <a:latin typeface="Courier" charset="0"/>
              </a:rPr>
              <a:t>;</a:t>
            </a:r>
          </a:p>
          <a:p>
            <a:pPr lvl="1">
              <a:buFont typeface="Zapf Dingbats" charset="2"/>
              <a:buNone/>
            </a:pPr>
            <a:r>
              <a:rPr lang="en-US" altLang="ru-RU" dirty="0">
                <a:latin typeface="Courier" charset="0"/>
              </a:rPr>
              <a:t>CREATE TABLE Customer (</a:t>
            </a:r>
          </a:p>
          <a:p>
            <a:pPr lvl="1">
              <a:buFont typeface="Zapf Dingbats" charset="2"/>
              <a:buNone/>
            </a:pPr>
            <a:r>
              <a:rPr lang="en-US" altLang="ru-RU" dirty="0">
                <a:latin typeface="Courier" charset="0"/>
              </a:rPr>
              <a:t>		</a:t>
            </a:r>
            <a:r>
              <a:rPr lang="en-US" altLang="ru-RU" dirty="0" err="1">
                <a:latin typeface="Courier" charset="0"/>
              </a:rPr>
              <a:t>customerID</a:t>
            </a:r>
            <a:r>
              <a:rPr lang="en-US" altLang="ru-RU" dirty="0">
                <a:latin typeface="Courier" charset="0"/>
              </a:rPr>
              <a:t> INTEGER</a:t>
            </a:r>
          </a:p>
          <a:p>
            <a:pPr lvl="1">
              <a:buFont typeface="Zapf Dingbats" charset="2"/>
              <a:buNone/>
            </a:pPr>
            <a:r>
              <a:rPr lang="en-US" altLang="ru-RU" dirty="0">
                <a:latin typeface="Courier" charset="0"/>
              </a:rPr>
              <a:t>		  DEFAULT </a:t>
            </a:r>
            <a:r>
              <a:rPr lang="en-US" altLang="ru-RU" dirty="0" err="1">
                <a:latin typeface="Courier" charset="0"/>
              </a:rPr>
              <a:t>nextval</a:t>
            </a:r>
            <a:r>
              <a:rPr lang="en-US" altLang="ru-RU" dirty="0">
                <a:latin typeface="Courier" charset="0"/>
              </a:rPr>
              <a:t>('</a:t>
            </a:r>
            <a:r>
              <a:rPr lang="en-US" altLang="ru-RU" dirty="0" err="1">
                <a:latin typeface="Courier" charset="0"/>
              </a:rPr>
              <a:t>customer_seq</a:t>
            </a:r>
            <a:r>
              <a:rPr lang="en-US" altLang="ru-RU" dirty="0">
                <a:latin typeface="Courier" charset="0"/>
              </a:rPr>
              <a:t>'),</a:t>
            </a:r>
          </a:p>
          <a:p>
            <a:pPr lvl="1">
              <a:buFont typeface="Zapf Dingbats" charset="2"/>
              <a:buNone/>
            </a:pPr>
            <a:r>
              <a:rPr lang="en-US" altLang="ru-RU" dirty="0">
                <a:latin typeface="Courier" charset="0"/>
              </a:rPr>
              <a:t>		name VARCHAR(30)</a:t>
            </a:r>
          </a:p>
          <a:p>
            <a:pPr lvl="1">
              <a:buFont typeface="Zapf Dingbats" charset="2"/>
              <a:buNone/>
            </a:pPr>
            <a:r>
              <a:rPr lang="en-US" altLang="ru-RU" dirty="0">
                <a:latin typeface="Courier" charset="0"/>
              </a:rPr>
              <a:t>);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>
            <a:extLst>
              <a:ext uri="{FF2B5EF4-FFF2-40B4-BE49-F238E27FC236}">
                <a16:creationId xmlns:a16="http://schemas.microsoft.com/office/drawing/2014/main" id="{C139C951-621A-4991-B5F2-AE092D1575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774306"/>
          </a:xfrm>
        </p:spPr>
        <p:txBody>
          <a:bodyPr/>
          <a:lstStyle/>
          <a:p>
            <a:pPr algn="ctr"/>
            <a:r>
              <a:rPr lang="ru-KZ" altLang="ru-RU" dirty="0">
                <a:solidFill>
                  <a:srgbClr val="FFC000"/>
                </a:solidFill>
              </a:rPr>
              <a:t>И</a:t>
            </a:r>
            <a:r>
              <a:rPr lang="kk-KZ" altLang="ru-RU" dirty="0">
                <a:solidFill>
                  <a:srgbClr val="FFC000"/>
                </a:solidFill>
              </a:rPr>
              <a:t>з</a:t>
            </a:r>
            <a:r>
              <a:rPr lang="ru-KZ" altLang="ru-RU" dirty="0">
                <a:solidFill>
                  <a:srgbClr val="FFC000"/>
                </a:solidFill>
              </a:rPr>
              <a:t>м</a:t>
            </a:r>
            <a:r>
              <a:rPr lang="kk-KZ" altLang="ru-RU" dirty="0">
                <a:solidFill>
                  <a:srgbClr val="FFC000"/>
                </a:solidFill>
              </a:rPr>
              <a:t>е</a:t>
            </a:r>
            <a:r>
              <a:rPr lang="ru-KZ" altLang="ru-RU" dirty="0">
                <a:solidFill>
                  <a:srgbClr val="FFC000"/>
                </a:solidFill>
              </a:rPr>
              <a:t>н</a:t>
            </a:r>
            <a:r>
              <a:rPr lang="kk-KZ" altLang="ru-RU" dirty="0">
                <a:solidFill>
                  <a:srgbClr val="FFC000"/>
                </a:solidFill>
              </a:rPr>
              <a:t>е</a:t>
            </a:r>
            <a:r>
              <a:rPr lang="ru-KZ" altLang="ru-RU" dirty="0">
                <a:solidFill>
                  <a:srgbClr val="FFC000"/>
                </a:solidFill>
              </a:rPr>
              <a:t>н</a:t>
            </a:r>
            <a:r>
              <a:rPr lang="kk-KZ" altLang="ru-RU" dirty="0">
                <a:solidFill>
                  <a:srgbClr val="FFC000"/>
                </a:solidFill>
              </a:rPr>
              <a:t>и</a:t>
            </a:r>
            <a:r>
              <a:rPr lang="ru-KZ" altLang="ru-RU" dirty="0">
                <a:solidFill>
                  <a:srgbClr val="FFC000"/>
                </a:solidFill>
              </a:rPr>
              <a:t>е </a:t>
            </a:r>
            <a:r>
              <a:rPr lang="kk-KZ" altLang="ru-RU" dirty="0">
                <a:solidFill>
                  <a:srgbClr val="FFC000"/>
                </a:solidFill>
              </a:rPr>
              <a:t>с</a:t>
            </a:r>
            <a:r>
              <a:rPr lang="ru-KZ" altLang="ru-RU" dirty="0">
                <a:solidFill>
                  <a:srgbClr val="FFC000"/>
                </a:solidFill>
              </a:rPr>
              <a:t>т</a:t>
            </a:r>
            <a:r>
              <a:rPr lang="kk-KZ" altLang="ru-RU" dirty="0">
                <a:solidFill>
                  <a:srgbClr val="FFC000"/>
                </a:solidFill>
              </a:rPr>
              <a:t>о</a:t>
            </a:r>
            <a:r>
              <a:rPr lang="ru-KZ" altLang="ru-RU" dirty="0">
                <a:solidFill>
                  <a:srgbClr val="FFC000"/>
                </a:solidFill>
              </a:rPr>
              <a:t>л</a:t>
            </a:r>
            <a:r>
              <a:rPr lang="kk-KZ" altLang="ru-RU" dirty="0">
                <a:solidFill>
                  <a:srgbClr val="FFC000"/>
                </a:solidFill>
              </a:rPr>
              <a:t>б</a:t>
            </a:r>
            <a:r>
              <a:rPr lang="ru-KZ" altLang="ru-RU" dirty="0">
                <a:solidFill>
                  <a:srgbClr val="FFC000"/>
                </a:solidFill>
              </a:rPr>
              <a:t>ц</a:t>
            </a:r>
            <a:r>
              <a:rPr lang="kk-KZ" altLang="ru-RU" dirty="0">
                <a:solidFill>
                  <a:srgbClr val="FFC000"/>
                </a:solidFill>
              </a:rPr>
              <a:t>о</a:t>
            </a:r>
            <a:r>
              <a:rPr lang="ru-KZ" altLang="ru-RU" dirty="0">
                <a:solidFill>
                  <a:srgbClr val="FFC000"/>
                </a:solidFill>
              </a:rPr>
              <a:t>в</a:t>
            </a:r>
            <a:endParaRPr lang="en-US" altLang="ru-RU" dirty="0">
              <a:solidFill>
                <a:srgbClr val="FFC000"/>
              </a:solidFill>
            </a:endParaRPr>
          </a:p>
        </p:txBody>
      </p:sp>
      <p:sp>
        <p:nvSpPr>
          <p:cNvPr id="283651" name="Rectangle 3">
            <a:extLst>
              <a:ext uri="{FF2B5EF4-FFF2-40B4-BE49-F238E27FC236}">
                <a16:creationId xmlns:a16="http://schemas.microsoft.com/office/drawing/2014/main" id="{A9F88379-81F6-4D40-8BF9-F01A9AD53C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54341" y="2147582"/>
            <a:ext cx="9848676" cy="438744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/>
              <a:t>Add an attribute of relation </a:t>
            </a:r>
            <a:r>
              <a:rPr lang="en-US" altLang="ru-RU" sz="2800" i="1" dirty="0"/>
              <a:t>R</a:t>
            </a:r>
            <a:r>
              <a:rPr lang="en-US" altLang="ru-RU" sz="2800" dirty="0"/>
              <a:t> with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>
                <a:latin typeface="Courier" charset="0"/>
              </a:rPr>
              <a:t> ALTER TABLE </a:t>
            </a:r>
            <a:r>
              <a:rPr lang="en-US" altLang="ru-RU" sz="2800" i="1" dirty="0"/>
              <a:t>R</a:t>
            </a:r>
            <a:r>
              <a:rPr lang="en-US" altLang="ru-RU" sz="2800" dirty="0">
                <a:latin typeface="Courier" charset="0"/>
              </a:rPr>
              <a:t> ADD </a:t>
            </a:r>
            <a:r>
              <a:rPr lang="en-US" altLang="ru-RU" sz="2800" dirty="0"/>
              <a:t>&lt;column declaration&gt;</a:t>
            </a:r>
            <a:r>
              <a:rPr lang="en-US" altLang="ru-RU" sz="2800" dirty="0">
                <a:latin typeface="Courier" charset="0"/>
              </a:rPr>
              <a:t>;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ru-RU" sz="2800" dirty="0">
              <a:latin typeface="Courier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4400" dirty="0"/>
              <a:t> Example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>
                <a:latin typeface="Courier" charset="0"/>
              </a:rPr>
              <a:t> ALTER TABLE Shops ADD phone CHAR(16)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>
                <a:latin typeface="Courier" charset="0"/>
              </a:rPr>
              <a:t>			DEFAULT 'unlisted';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ru-RU" sz="2800" dirty="0"/>
          </a:p>
          <a:p>
            <a:pPr>
              <a:lnSpc>
                <a:spcPct val="90000"/>
              </a:lnSpc>
            </a:pPr>
            <a:r>
              <a:rPr lang="en-US" altLang="ru-RU" sz="2800" dirty="0"/>
              <a:t>Columns may also be dropped.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>
                <a:latin typeface="Courier" charset="0"/>
              </a:rPr>
              <a:t> ALTER TABLE Shops DROP license;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ru-RU" sz="2800" dirty="0">
              <a:latin typeface="Courier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>
            <a:extLst>
              <a:ext uri="{FF2B5EF4-FFF2-40B4-BE49-F238E27FC236}">
                <a16:creationId xmlns:a16="http://schemas.microsoft.com/office/drawing/2014/main" id="{368830E0-1F87-47B8-982B-ED55870BF6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900141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 Views</a:t>
            </a:r>
          </a:p>
        </p:txBody>
      </p:sp>
      <p:sp>
        <p:nvSpPr>
          <p:cNvPr id="284675" name="Rectangle 3">
            <a:extLst>
              <a:ext uri="{FF2B5EF4-FFF2-40B4-BE49-F238E27FC236}">
                <a16:creationId xmlns:a16="http://schemas.microsoft.com/office/drawing/2014/main" id="{D47C4A09-C77B-4038-9CB0-B8E12D0073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7897" y="2239860"/>
            <a:ext cx="8724551" cy="435289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800" dirty="0"/>
              <a:t>Выражение, описывающее таблицу </a:t>
            </a:r>
            <a:endParaRPr lang="ru-KZ" sz="2800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/>
              <a:t>без ее создания.</a:t>
            </a:r>
            <a:endParaRPr lang="en-US" altLang="ru-RU" sz="2800" dirty="0"/>
          </a:p>
          <a:p>
            <a:pPr>
              <a:lnSpc>
                <a:spcPct val="90000"/>
              </a:lnSpc>
            </a:pPr>
            <a:endParaRPr lang="en-US" altLang="ru-RU" sz="2800" dirty="0"/>
          </a:p>
          <a:p>
            <a:pPr>
              <a:lnSpc>
                <a:spcPct val="90000"/>
              </a:lnSpc>
            </a:pPr>
            <a:endParaRPr lang="en-US" altLang="ru-RU" sz="2800" dirty="0"/>
          </a:p>
          <a:p>
            <a:pPr>
              <a:lnSpc>
                <a:spcPct val="90000"/>
              </a:lnSpc>
            </a:pPr>
            <a:endParaRPr lang="en-US" altLang="ru-RU" sz="2800" dirty="0"/>
          </a:p>
          <a:p>
            <a:pPr>
              <a:lnSpc>
                <a:spcPct val="90000"/>
              </a:lnSpc>
            </a:pPr>
            <a:endParaRPr lang="en-US" altLang="ru-RU" sz="2800" dirty="0"/>
          </a:p>
          <a:p>
            <a:pPr>
              <a:lnSpc>
                <a:spcPct val="90000"/>
              </a:lnSpc>
            </a:pPr>
            <a:endParaRPr lang="en-US" altLang="ru-RU" sz="2800" dirty="0"/>
          </a:p>
          <a:p>
            <a:pPr>
              <a:lnSpc>
                <a:spcPct val="90000"/>
              </a:lnSpc>
            </a:pPr>
            <a:endParaRPr lang="en-US" altLang="ru-RU" sz="2800" dirty="0"/>
          </a:p>
          <a:p>
            <a:pPr>
              <a:lnSpc>
                <a:spcPct val="90000"/>
              </a:lnSpc>
            </a:pPr>
            <a:r>
              <a:rPr lang="en-US" altLang="ru-RU" sz="2800" dirty="0"/>
              <a:t>View definition form is: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400" dirty="0"/>
              <a:t>		</a:t>
            </a:r>
            <a:r>
              <a:rPr lang="en-US" altLang="ru-RU" sz="2400" dirty="0">
                <a:latin typeface="Courier" charset="0"/>
              </a:rPr>
              <a:t>CREATE VIEW</a:t>
            </a:r>
            <a:r>
              <a:rPr lang="en-US" altLang="ru-RU" sz="2400" dirty="0"/>
              <a:t> &lt;name&gt; </a:t>
            </a:r>
            <a:r>
              <a:rPr lang="en-US" altLang="ru-RU" sz="2400" dirty="0">
                <a:latin typeface="Courier" charset="0"/>
              </a:rPr>
              <a:t>AS</a:t>
            </a:r>
            <a:r>
              <a:rPr lang="en-US" altLang="ru-RU" sz="2400" dirty="0"/>
              <a:t>  &lt;query&gt;;</a:t>
            </a:r>
          </a:p>
        </p:txBody>
      </p:sp>
      <p:pic>
        <p:nvPicPr>
          <p:cNvPr id="284676" name="Picture 4">
            <a:extLst>
              <a:ext uri="{FF2B5EF4-FFF2-40B4-BE49-F238E27FC236}">
                <a16:creationId xmlns:a16="http://schemas.microsoft.com/office/drawing/2014/main" id="{4E78940C-83C4-430F-AD45-2DF0DADEE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009" y="2122414"/>
            <a:ext cx="2583271" cy="4114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>
            <a:extLst>
              <a:ext uri="{FF2B5EF4-FFF2-40B4-BE49-F238E27FC236}">
                <a16:creationId xmlns:a16="http://schemas.microsoft.com/office/drawing/2014/main" id="{159B9456-083C-4AFB-9025-3B67771019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874974"/>
          </a:xfrm>
        </p:spPr>
        <p:txBody>
          <a:bodyPr/>
          <a:lstStyle/>
          <a:p>
            <a:pPr algn="ctr"/>
            <a:r>
              <a:rPr lang="ru-KZ" altLang="ru-RU" dirty="0">
                <a:solidFill>
                  <a:srgbClr val="FFC000"/>
                </a:solidFill>
              </a:rPr>
              <a:t>П</a:t>
            </a:r>
            <a:r>
              <a:rPr lang="kk-KZ" altLang="ru-RU" dirty="0">
                <a:solidFill>
                  <a:srgbClr val="FFC000"/>
                </a:solidFill>
              </a:rPr>
              <a:t>р</a:t>
            </a:r>
            <a:r>
              <a:rPr lang="ru-KZ" altLang="ru-RU" dirty="0">
                <a:solidFill>
                  <a:srgbClr val="FFC000"/>
                </a:solidFill>
              </a:rPr>
              <a:t>и</a:t>
            </a:r>
            <a:r>
              <a:rPr lang="kk-KZ" altLang="ru-RU" dirty="0">
                <a:solidFill>
                  <a:srgbClr val="FFC000"/>
                </a:solidFill>
              </a:rPr>
              <a:t>м</a:t>
            </a:r>
            <a:r>
              <a:rPr lang="ru-KZ" altLang="ru-RU" dirty="0">
                <a:solidFill>
                  <a:srgbClr val="FFC000"/>
                </a:solidFill>
              </a:rPr>
              <a:t>е</a:t>
            </a:r>
            <a:r>
              <a:rPr lang="kk-KZ" altLang="ru-RU" dirty="0">
                <a:solidFill>
                  <a:srgbClr val="FFC000"/>
                </a:solidFill>
              </a:rPr>
              <a:t>р</a:t>
            </a:r>
            <a:r>
              <a:rPr lang="ru-KZ" altLang="ru-RU" dirty="0">
                <a:solidFill>
                  <a:srgbClr val="FFC000"/>
                </a:solidFill>
              </a:rPr>
              <a:t>ы</a:t>
            </a:r>
            <a:endParaRPr lang="en-US" altLang="ru-RU" dirty="0">
              <a:solidFill>
                <a:srgbClr val="FFC000"/>
              </a:solidFill>
            </a:endParaRPr>
          </a:p>
        </p:txBody>
      </p:sp>
      <p:sp>
        <p:nvSpPr>
          <p:cNvPr id="285699" name="Rectangle 3">
            <a:extLst>
              <a:ext uri="{FF2B5EF4-FFF2-40B4-BE49-F238E27FC236}">
                <a16:creationId xmlns:a16="http://schemas.microsoft.com/office/drawing/2014/main" id="{6BB8B4C7-175A-4DA7-9C9C-CA3024BACD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ru-RU" sz="2400" dirty="0"/>
              <a:t>The view </a:t>
            </a:r>
            <a:r>
              <a:rPr lang="en-US" altLang="ru-RU" sz="2400" dirty="0" err="1">
                <a:latin typeface="Courier" charset="0"/>
              </a:rPr>
              <a:t>CanConsume</a:t>
            </a:r>
            <a:r>
              <a:rPr lang="en-US" altLang="ru-RU" sz="2400" dirty="0"/>
              <a:t> is the set of consumer-apple pairs such that the consumer frequents at least one apple that serves the apple.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000" dirty="0">
                <a:latin typeface="Courier" charset="0"/>
              </a:rPr>
              <a:t> CREATE VIEW </a:t>
            </a:r>
            <a:r>
              <a:rPr lang="en-US" altLang="ru-RU" sz="2000" dirty="0" err="1">
                <a:latin typeface="Courier" charset="0"/>
              </a:rPr>
              <a:t>CanConsume</a:t>
            </a:r>
            <a:r>
              <a:rPr lang="en-US" altLang="ru-RU" sz="2000" dirty="0">
                <a:latin typeface="Courier" charset="0"/>
              </a:rPr>
              <a:t> AS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000" dirty="0">
                <a:latin typeface="Courier" charset="0"/>
              </a:rPr>
              <a:t>		SELECT consumer, apple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000" dirty="0">
                <a:latin typeface="Courier" charset="0"/>
              </a:rPr>
              <a:t>		FROM Frequents, Sells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000" dirty="0">
                <a:latin typeface="Courier" charset="0"/>
              </a:rPr>
              <a:t>		WHERE </a:t>
            </a:r>
            <a:r>
              <a:rPr lang="en-US" altLang="ru-RU" sz="2000" dirty="0" err="1">
                <a:latin typeface="Courier" charset="0"/>
              </a:rPr>
              <a:t>Frequents.apple</a:t>
            </a:r>
            <a:r>
              <a:rPr lang="en-US" altLang="ru-RU" sz="2000" dirty="0">
                <a:latin typeface="Courier" charset="0"/>
              </a:rPr>
              <a:t> = </a:t>
            </a:r>
            <a:r>
              <a:rPr lang="en-US" altLang="ru-RU" sz="2000" dirty="0" err="1">
                <a:latin typeface="Courier" charset="0"/>
              </a:rPr>
              <a:t>Sells.apple</a:t>
            </a:r>
            <a:r>
              <a:rPr lang="en-US" altLang="ru-RU" sz="2000" dirty="0">
                <a:latin typeface="Courier" charset="0"/>
              </a:rPr>
              <a:t>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4000" dirty="0"/>
              <a:t> Querying Views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400" dirty="0"/>
              <a:t>Treat the view as if it were a materialized relation.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4000" dirty="0"/>
              <a:t> Example</a:t>
            </a:r>
            <a:endParaRPr lang="en-US" altLang="ru-RU" sz="2400" dirty="0">
              <a:latin typeface="Courier" charset="0"/>
            </a:endParaRP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000" dirty="0">
                <a:latin typeface="Courier" charset="0"/>
              </a:rPr>
              <a:t>		SELECT apple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000" dirty="0">
                <a:latin typeface="Courier" charset="0"/>
              </a:rPr>
              <a:t>		FROM </a:t>
            </a:r>
            <a:r>
              <a:rPr lang="en-US" altLang="ru-RU" sz="2000" dirty="0" err="1">
                <a:latin typeface="Courier" charset="0"/>
              </a:rPr>
              <a:t>CanConsume</a:t>
            </a:r>
            <a:endParaRPr lang="en-US" altLang="ru-RU" sz="2000" dirty="0">
              <a:latin typeface="Courier" charset="0"/>
            </a:endParaRP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000" dirty="0">
                <a:latin typeface="Courier" charset="0"/>
              </a:rPr>
              <a:t>		WHERE consumer = ‘Sally’;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1026">
            <a:extLst>
              <a:ext uri="{FF2B5EF4-FFF2-40B4-BE49-F238E27FC236}">
                <a16:creationId xmlns:a16="http://schemas.microsoft.com/office/drawing/2014/main" id="{B9A635F9-9711-4E7D-ABA9-B1D6388AA3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774306"/>
          </a:xfrm>
        </p:spPr>
        <p:txBody>
          <a:bodyPr/>
          <a:lstStyle/>
          <a:p>
            <a:pPr algn="ctr"/>
            <a:r>
              <a:rPr lang="kk-KZ" altLang="ru-RU" dirty="0">
                <a:solidFill>
                  <a:srgbClr val="FFC000"/>
                </a:solidFill>
              </a:rPr>
              <a:t>Из</a:t>
            </a:r>
            <a:r>
              <a:rPr lang="ru-KZ" altLang="ru-RU" dirty="0">
                <a:solidFill>
                  <a:srgbClr val="FFC000"/>
                </a:solidFill>
              </a:rPr>
              <a:t>м</a:t>
            </a:r>
            <a:r>
              <a:rPr lang="kk-KZ" altLang="ru-RU" dirty="0">
                <a:solidFill>
                  <a:srgbClr val="FFC000"/>
                </a:solidFill>
              </a:rPr>
              <a:t>е</a:t>
            </a:r>
            <a:r>
              <a:rPr lang="ru-KZ" altLang="ru-RU" dirty="0">
                <a:solidFill>
                  <a:srgbClr val="FFC000"/>
                </a:solidFill>
              </a:rPr>
              <a:t>н</a:t>
            </a:r>
            <a:r>
              <a:rPr lang="kk-KZ" altLang="ru-RU" dirty="0">
                <a:solidFill>
                  <a:srgbClr val="FFC000"/>
                </a:solidFill>
              </a:rPr>
              <a:t>е</a:t>
            </a:r>
            <a:r>
              <a:rPr lang="ru-KZ" altLang="ru-RU" dirty="0">
                <a:solidFill>
                  <a:srgbClr val="FFC000"/>
                </a:solidFill>
              </a:rPr>
              <a:t>н</a:t>
            </a:r>
            <a:r>
              <a:rPr lang="kk-KZ" altLang="ru-RU" dirty="0">
                <a:solidFill>
                  <a:srgbClr val="FFC000"/>
                </a:solidFill>
              </a:rPr>
              <a:t>и</a:t>
            </a:r>
            <a:r>
              <a:rPr lang="ru-KZ" altLang="ru-RU" dirty="0">
                <a:solidFill>
                  <a:srgbClr val="FFC000"/>
                </a:solidFill>
              </a:rPr>
              <a:t>я </a:t>
            </a:r>
            <a:r>
              <a:rPr lang="kk-KZ" altLang="ru-RU" dirty="0">
                <a:solidFill>
                  <a:srgbClr val="FFC000"/>
                </a:solidFill>
              </a:rPr>
              <a:t>Б</a:t>
            </a:r>
            <a:r>
              <a:rPr lang="ru-KZ" altLang="ru-RU" dirty="0">
                <a:solidFill>
                  <a:srgbClr val="FFC000"/>
                </a:solidFill>
              </a:rPr>
              <a:t>Д</a:t>
            </a:r>
            <a:endParaRPr lang="en-US" altLang="ru-RU" dirty="0">
              <a:solidFill>
                <a:srgbClr val="FFC000"/>
              </a:solidFill>
            </a:endParaRPr>
          </a:p>
        </p:txBody>
      </p:sp>
      <p:sp>
        <p:nvSpPr>
          <p:cNvPr id="266243" name="Rectangle 1027">
            <a:extLst>
              <a:ext uri="{FF2B5EF4-FFF2-40B4-BE49-F238E27FC236}">
                <a16:creationId xmlns:a16="http://schemas.microsoft.com/office/drawing/2014/main" id="{03051620-C008-4083-A98E-93EDE4C23D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1192" y="2046913"/>
            <a:ext cx="9529893" cy="44965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ru-RU" sz="2400" i="1" dirty="0"/>
              <a:t>Modification</a:t>
            </a:r>
            <a:r>
              <a:rPr lang="en-US" altLang="ru-RU" sz="2400" dirty="0"/>
              <a:t> = insert + delete + update.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3600" dirty="0"/>
              <a:t>Insertion of a Tuple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INSERT INTO</a:t>
            </a:r>
            <a:r>
              <a:rPr lang="en-US" altLang="ru-RU" sz="2400" dirty="0"/>
              <a:t> relation </a:t>
            </a:r>
            <a:r>
              <a:rPr lang="en-US" altLang="ru-RU" sz="2400" dirty="0">
                <a:latin typeface="Courier" charset="0"/>
              </a:rPr>
              <a:t>VALUES</a:t>
            </a:r>
            <a:r>
              <a:rPr lang="en-US" altLang="ru-RU" sz="2400" dirty="0"/>
              <a:t> (list of values).</a:t>
            </a:r>
          </a:p>
          <a:p>
            <a:pPr>
              <a:lnSpc>
                <a:spcPct val="90000"/>
              </a:lnSpc>
            </a:pPr>
            <a:r>
              <a:rPr lang="en-US" altLang="ru-RU" sz="2400" dirty="0"/>
              <a:t>Inserts the tuple = list of values, associating values with attributes in the order the attributes were declared.</a:t>
            </a:r>
          </a:p>
          <a:p>
            <a:pPr lvl="1">
              <a:lnSpc>
                <a:spcPct val="90000"/>
              </a:lnSpc>
            </a:pPr>
            <a:r>
              <a:rPr lang="en-US" altLang="ru-RU" sz="2000" dirty="0"/>
              <a:t>Forget the order?  List the attributes as arguments of the relation.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3600" dirty="0"/>
              <a:t>Example</a:t>
            </a:r>
            <a:endParaRPr lang="en-US" altLang="ru-RU" sz="2400" dirty="0">
              <a:latin typeface="Courier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Likes(</a:t>
            </a:r>
            <a:r>
              <a:rPr lang="en-US" altLang="ru-RU" sz="2400" u="sng" dirty="0">
                <a:latin typeface="Courier" charset="0"/>
              </a:rPr>
              <a:t>consumer</a:t>
            </a:r>
            <a:r>
              <a:rPr lang="en-US" altLang="ru-RU" sz="2400" dirty="0">
                <a:latin typeface="Courier" charset="0"/>
              </a:rPr>
              <a:t>, apple)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400" dirty="0"/>
              <a:t>Insert the fact that Sally likes Bud.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INSERT INTO Likes(consumer, apple)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VALUES('Sally’, ‘Green');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>
            <a:extLst>
              <a:ext uri="{FF2B5EF4-FFF2-40B4-BE49-F238E27FC236}">
                <a16:creationId xmlns:a16="http://schemas.microsoft.com/office/drawing/2014/main" id="{5A4BD455-9040-4491-BCE0-17EBEEDD83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858196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Вставка результата запроса </a:t>
            </a:r>
            <a:endParaRPr lang="en-US" altLang="ru-RU" dirty="0">
              <a:solidFill>
                <a:srgbClr val="FFC000"/>
              </a:solidFill>
            </a:endParaRPr>
          </a:p>
        </p:txBody>
      </p:sp>
      <p:sp>
        <p:nvSpPr>
          <p:cNvPr id="267267" name="Rectangle 3">
            <a:extLst>
              <a:ext uri="{FF2B5EF4-FFF2-40B4-BE49-F238E27FC236}">
                <a16:creationId xmlns:a16="http://schemas.microsoft.com/office/drawing/2014/main" id="{8E9B2CE1-DCDE-4A31-B3A7-9674984EC1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1192" y="2063692"/>
            <a:ext cx="9401008" cy="433710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ru-RU" sz="2000" dirty="0">
                <a:latin typeface="Courier" charset="0"/>
              </a:rPr>
              <a:t>INSERT INTO</a:t>
            </a:r>
            <a:r>
              <a:rPr lang="en-US" altLang="ru-RU" sz="2000" dirty="0"/>
              <a:t> relation (subquery).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dirty="0"/>
              <a:t>Example</a:t>
            </a:r>
            <a:endParaRPr lang="en-US" altLang="ru-RU" sz="20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000" dirty="0">
                <a:latin typeface="Courier" charset="0"/>
              </a:rPr>
              <a:t>Frequents(</a:t>
            </a:r>
            <a:r>
              <a:rPr lang="en-US" altLang="ru-RU" sz="2000" u="sng" dirty="0">
                <a:latin typeface="Courier" charset="0"/>
              </a:rPr>
              <a:t>consumer</a:t>
            </a:r>
            <a:r>
              <a:rPr lang="en-US" altLang="ru-RU" sz="2000" dirty="0">
                <a:latin typeface="Courier" charset="0"/>
              </a:rPr>
              <a:t>, shop)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ru-RU" sz="500" dirty="0">
              <a:latin typeface="Courier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000" dirty="0">
                <a:latin typeface="Courier" charset="0"/>
              </a:rPr>
              <a:t>CREATE TABLE </a:t>
            </a:r>
            <a:r>
              <a:rPr lang="en-US" altLang="ru-RU" sz="2000" dirty="0" err="1">
                <a:latin typeface="Courier" charset="0"/>
              </a:rPr>
              <a:t>PotBuddies</a:t>
            </a:r>
            <a:r>
              <a:rPr lang="en-US" altLang="ru-RU" sz="2000" dirty="0">
                <a:latin typeface="Courier" charset="0"/>
              </a:rPr>
              <a:t>(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000" dirty="0">
                <a:latin typeface="Courier" charset="0"/>
              </a:rPr>
              <a:t>		name char(30)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000" dirty="0">
                <a:latin typeface="Courier" charset="0"/>
              </a:rPr>
              <a:t>);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ru-RU" sz="500" dirty="0">
              <a:latin typeface="Courier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000" dirty="0">
                <a:latin typeface="Courier" charset="0"/>
              </a:rPr>
              <a:t>INSERT INTO </a:t>
            </a:r>
            <a:r>
              <a:rPr lang="en-US" altLang="ru-RU" sz="2000" dirty="0" err="1">
                <a:latin typeface="Courier" charset="0"/>
              </a:rPr>
              <a:t>PotBuddies</a:t>
            </a:r>
            <a:endParaRPr lang="en-US" altLang="ru-RU" sz="2000" dirty="0">
              <a:latin typeface="Courier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000" dirty="0">
                <a:latin typeface="Courier" charset="0"/>
              </a:rPr>
              <a:t>(SELECT DISTINCT d2.consumer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000" dirty="0">
                <a:latin typeface="Courier" charset="0"/>
              </a:rPr>
              <a:t> FROM Frequents d1, Frequents d2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000" dirty="0">
                <a:latin typeface="Courier" charset="0"/>
              </a:rPr>
              <a:t> WHERE d1.consumer = 'Sally' AND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000" dirty="0">
                <a:latin typeface="Courier" charset="0"/>
              </a:rPr>
              <a:t>		 d2.consumer &lt;&gt; 'Sally' AND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000" dirty="0">
                <a:latin typeface="Courier" charset="0"/>
              </a:rPr>
              <a:t>		 d1.shop = d2.shop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000" dirty="0">
                <a:latin typeface="Courier" charset="0"/>
              </a:rPr>
              <a:t>);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>
            <a:extLst>
              <a:ext uri="{FF2B5EF4-FFF2-40B4-BE49-F238E27FC236}">
                <a16:creationId xmlns:a16="http://schemas.microsoft.com/office/drawing/2014/main" id="{6E29B5D2-B087-4350-94F1-69F3F10639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841418"/>
          </a:xfrm>
        </p:spPr>
        <p:txBody>
          <a:bodyPr/>
          <a:lstStyle/>
          <a:p>
            <a:pPr algn="ctr"/>
            <a:r>
              <a:rPr lang="ru-KZ" altLang="ru-RU" dirty="0">
                <a:solidFill>
                  <a:srgbClr val="FFC000"/>
                </a:solidFill>
              </a:rPr>
              <a:t>у</a:t>
            </a:r>
            <a:r>
              <a:rPr lang="kk-KZ" altLang="ru-RU" dirty="0">
                <a:solidFill>
                  <a:srgbClr val="FFC000"/>
                </a:solidFill>
              </a:rPr>
              <a:t>д</a:t>
            </a:r>
            <a:r>
              <a:rPr lang="ru-KZ" altLang="ru-RU" dirty="0">
                <a:solidFill>
                  <a:srgbClr val="FFC000"/>
                </a:solidFill>
              </a:rPr>
              <a:t>а</a:t>
            </a:r>
            <a:r>
              <a:rPr lang="kk-KZ" altLang="ru-RU" dirty="0">
                <a:solidFill>
                  <a:srgbClr val="FFC000"/>
                </a:solidFill>
              </a:rPr>
              <a:t>л</a:t>
            </a:r>
            <a:r>
              <a:rPr lang="ru-KZ" altLang="ru-RU" dirty="0">
                <a:solidFill>
                  <a:srgbClr val="FFC000"/>
                </a:solidFill>
              </a:rPr>
              <a:t>е</a:t>
            </a:r>
            <a:r>
              <a:rPr lang="kk-KZ" altLang="ru-RU" dirty="0">
                <a:solidFill>
                  <a:srgbClr val="FFC000"/>
                </a:solidFill>
              </a:rPr>
              <a:t>н</a:t>
            </a:r>
            <a:r>
              <a:rPr lang="ru-KZ" altLang="ru-RU" dirty="0">
                <a:solidFill>
                  <a:srgbClr val="FFC000"/>
                </a:solidFill>
              </a:rPr>
              <a:t>и</a:t>
            </a:r>
            <a:r>
              <a:rPr lang="kk-KZ" altLang="ru-RU" dirty="0">
                <a:solidFill>
                  <a:srgbClr val="FFC000"/>
                </a:solidFill>
              </a:rPr>
              <a:t>е</a:t>
            </a:r>
            <a:endParaRPr lang="en-US" altLang="ru-RU" dirty="0">
              <a:solidFill>
                <a:srgbClr val="FFC000"/>
              </a:solidFill>
            </a:endParaRPr>
          </a:p>
        </p:txBody>
      </p:sp>
      <p:sp>
        <p:nvSpPr>
          <p:cNvPr id="268291" name="Rectangle 3">
            <a:extLst>
              <a:ext uri="{FF2B5EF4-FFF2-40B4-BE49-F238E27FC236}">
                <a16:creationId xmlns:a16="http://schemas.microsoft.com/office/drawing/2014/main" id="{2D181D49-543D-41DB-9FB8-BFDD73FE23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1192" y="2063692"/>
            <a:ext cx="9401008" cy="426090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DELETE FROM</a:t>
            </a:r>
            <a:r>
              <a:rPr lang="en-US" altLang="ru-RU" sz="2400" dirty="0"/>
              <a:t> relation </a:t>
            </a:r>
            <a:r>
              <a:rPr lang="en-US" altLang="ru-RU" sz="2400" dirty="0">
                <a:latin typeface="Courier" charset="0"/>
              </a:rPr>
              <a:t>WHERE</a:t>
            </a:r>
            <a:r>
              <a:rPr lang="en-US" altLang="ru-RU" sz="2400" dirty="0"/>
              <a:t> condition.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Удаляет все кортежи, удовлетворяющие условию, из именованного отношения</a:t>
            </a:r>
            <a:r>
              <a:rPr lang="en-US" altLang="ru-RU" sz="2400" dirty="0"/>
              <a:t>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3600" dirty="0"/>
              <a:t>Example</a:t>
            </a:r>
            <a:endParaRPr lang="en-US" altLang="ru-RU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400" dirty="0"/>
              <a:t>Sally no longer likes Bud.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Likes(</a:t>
            </a:r>
            <a:r>
              <a:rPr lang="en-US" altLang="ru-RU" sz="2400" u="sng" dirty="0">
                <a:latin typeface="Courier" charset="0"/>
              </a:rPr>
              <a:t>consumer</a:t>
            </a:r>
            <a:r>
              <a:rPr lang="en-US" altLang="ru-RU" sz="2400" dirty="0">
                <a:latin typeface="Courier" charset="0"/>
              </a:rPr>
              <a:t>, apple)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ru-RU" sz="600" dirty="0">
              <a:latin typeface="Courier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DELETE FROM Likes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WHERE consumer = 'Sally' AND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		apple = ‘Green';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3600" dirty="0"/>
              <a:t>Example</a:t>
            </a:r>
            <a:endParaRPr lang="en-US" altLang="ru-RU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400" dirty="0"/>
              <a:t>Make the </a:t>
            </a:r>
            <a:r>
              <a:rPr lang="en-US" altLang="ru-RU" sz="2400" dirty="0">
                <a:latin typeface="Courier" charset="0"/>
              </a:rPr>
              <a:t>Likes</a:t>
            </a:r>
            <a:r>
              <a:rPr lang="en-US" altLang="ru-RU" sz="2400" dirty="0"/>
              <a:t> relation empty.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DELETE FROM Likes;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>
            <a:extLst>
              <a:ext uri="{FF2B5EF4-FFF2-40B4-BE49-F238E27FC236}">
                <a16:creationId xmlns:a16="http://schemas.microsoft.com/office/drawing/2014/main" id="{40DF6163-F116-4778-910F-8C520CA5DC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849807"/>
          </a:xfrm>
        </p:spPr>
        <p:txBody>
          <a:bodyPr/>
          <a:lstStyle/>
          <a:p>
            <a:pPr algn="ctr"/>
            <a:r>
              <a:rPr lang="ru-KZ" altLang="ru-RU" dirty="0">
                <a:solidFill>
                  <a:srgbClr val="FFC000"/>
                </a:solidFill>
              </a:rPr>
              <a:t>п</a:t>
            </a:r>
            <a:r>
              <a:rPr lang="kk-KZ" altLang="ru-RU" dirty="0">
                <a:solidFill>
                  <a:srgbClr val="FFC000"/>
                </a:solidFill>
              </a:rPr>
              <a:t>р</a:t>
            </a:r>
            <a:r>
              <a:rPr lang="ru-KZ" altLang="ru-RU" dirty="0">
                <a:solidFill>
                  <a:srgbClr val="FFC000"/>
                </a:solidFill>
              </a:rPr>
              <a:t>и</a:t>
            </a:r>
            <a:r>
              <a:rPr lang="kk-KZ" altLang="ru-RU" dirty="0">
                <a:solidFill>
                  <a:srgbClr val="FFC000"/>
                </a:solidFill>
              </a:rPr>
              <a:t>м</a:t>
            </a:r>
            <a:r>
              <a:rPr lang="ru-KZ" altLang="ru-RU" dirty="0">
                <a:solidFill>
                  <a:srgbClr val="FFC000"/>
                </a:solidFill>
              </a:rPr>
              <a:t>е</a:t>
            </a:r>
            <a:r>
              <a:rPr lang="kk-KZ" altLang="ru-RU" dirty="0">
                <a:solidFill>
                  <a:srgbClr val="FFC000"/>
                </a:solidFill>
              </a:rPr>
              <a:t>р</a:t>
            </a:r>
            <a:endParaRPr lang="en-US" altLang="ru-RU" dirty="0">
              <a:solidFill>
                <a:srgbClr val="FFC000"/>
              </a:solidFill>
            </a:endParaRPr>
          </a:p>
        </p:txBody>
      </p:sp>
      <p:sp>
        <p:nvSpPr>
          <p:cNvPr id="269315" name="Rectangle 3">
            <a:extLst>
              <a:ext uri="{FF2B5EF4-FFF2-40B4-BE49-F238E27FC236}">
                <a16:creationId xmlns:a16="http://schemas.microsoft.com/office/drawing/2014/main" id="{54EB593F-19E2-4D58-920B-32F26A75A5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1191" y="2030136"/>
            <a:ext cx="10097993" cy="450488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ru-RU" sz="2800" dirty="0"/>
              <a:t>Удалить все яблоки, для которых есть другое яблоко того же производителя</a:t>
            </a:r>
            <a:r>
              <a:rPr lang="en-US" altLang="ru-RU" sz="2800" dirty="0"/>
              <a:t>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>
                <a:latin typeface="Courier" charset="0"/>
              </a:rPr>
              <a:t>Apples(</a:t>
            </a:r>
            <a:r>
              <a:rPr lang="en-US" altLang="ru-RU" sz="2800" u="sng" dirty="0">
                <a:latin typeface="Courier" charset="0"/>
              </a:rPr>
              <a:t>name</a:t>
            </a:r>
            <a:r>
              <a:rPr lang="en-US" altLang="ru-RU" sz="2800" dirty="0">
                <a:latin typeface="Courier" charset="0"/>
              </a:rPr>
              <a:t>, </a:t>
            </a:r>
            <a:r>
              <a:rPr lang="en-US" altLang="ru-RU" sz="2800" dirty="0" err="1">
                <a:latin typeface="Courier" charset="0"/>
              </a:rPr>
              <a:t>manf</a:t>
            </a:r>
            <a:r>
              <a:rPr lang="en-US" altLang="ru-RU" sz="2800" dirty="0">
                <a:latin typeface="Courier" charset="0"/>
              </a:rPr>
              <a:t>)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ru-RU" sz="700" dirty="0">
              <a:latin typeface="Courier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>
                <a:latin typeface="Courier" charset="0"/>
              </a:rPr>
              <a:t>DELETE FROM Apples p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>
                <a:latin typeface="Courier" charset="0"/>
              </a:rPr>
              <a:t>WHERE EXISTS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>
                <a:latin typeface="Courier" charset="0"/>
              </a:rPr>
              <a:t>		(SELECT name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>
                <a:latin typeface="Courier" charset="0"/>
              </a:rPr>
              <a:t>		 FROM Apples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>
                <a:latin typeface="Courier" charset="0"/>
              </a:rPr>
              <a:t>		 WHERE </a:t>
            </a:r>
            <a:r>
              <a:rPr lang="en-US" altLang="ru-RU" sz="2800" dirty="0" err="1">
                <a:latin typeface="Courier" charset="0"/>
              </a:rPr>
              <a:t>manf</a:t>
            </a:r>
            <a:r>
              <a:rPr lang="en-US" altLang="ru-RU" sz="2800" dirty="0">
                <a:latin typeface="Courier" charset="0"/>
              </a:rPr>
              <a:t> = </a:t>
            </a:r>
            <a:r>
              <a:rPr lang="en-US" altLang="ru-RU" sz="2800" dirty="0" err="1">
                <a:latin typeface="Courier" charset="0"/>
              </a:rPr>
              <a:t>p.manf</a:t>
            </a:r>
            <a:r>
              <a:rPr lang="en-US" altLang="ru-RU" sz="2800" dirty="0">
                <a:latin typeface="Courier" charset="0"/>
              </a:rPr>
              <a:t> AND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>
                <a:latin typeface="Courier" charset="0"/>
              </a:rPr>
              <a:t>			 name &lt;&gt; p.name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ru-RU" sz="2800" dirty="0">
                <a:latin typeface="Courier" charset="0"/>
              </a:rPr>
              <a:t>		);</a:t>
            </a:r>
          </a:p>
          <a:p>
            <a:pPr>
              <a:lnSpc>
                <a:spcPct val="90000"/>
              </a:lnSpc>
            </a:pPr>
            <a:r>
              <a:rPr lang="ru-RU" sz="2800" dirty="0"/>
              <a:t>Обратите внимание на псевдоним отношения, из которого происходит удаление</a:t>
            </a:r>
            <a:r>
              <a:rPr lang="en-US" altLang="ru-RU" sz="2800"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>
            <a:extLst>
              <a:ext uri="{FF2B5EF4-FFF2-40B4-BE49-F238E27FC236}">
                <a16:creationId xmlns:a16="http://schemas.microsoft.com/office/drawing/2014/main" id="{6551E2DB-BB19-46CB-8A21-E74F338A96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0784" y="897622"/>
            <a:ext cx="10830187" cy="609600"/>
          </a:xfrm>
        </p:spPr>
        <p:txBody>
          <a:bodyPr/>
          <a:lstStyle/>
          <a:p>
            <a:pPr algn="ctr"/>
            <a:r>
              <a:rPr lang="en-US" altLang="ru-RU" dirty="0">
                <a:solidFill>
                  <a:srgbClr val="FFC000"/>
                </a:solidFill>
              </a:rPr>
              <a:t>Updates</a:t>
            </a:r>
          </a:p>
        </p:txBody>
      </p:sp>
      <p:sp>
        <p:nvSpPr>
          <p:cNvPr id="271363" name="Rectangle 3">
            <a:extLst>
              <a:ext uri="{FF2B5EF4-FFF2-40B4-BE49-F238E27FC236}">
                <a16:creationId xmlns:a16="http://schemas.microsoft.com/office/drawing/2014/main" id="{66ECE6D3-BFFD-4FBE-A0BC-04812B110E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0785" y="2181137"/>
            <a:ext cx="9751503" cy="4219663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UPDATE</a:t>
            </a:r>
            <a:r>
              <a:rPr lang="en-US" altLang="ru-RU" sz="2400" dirty="0"/>
              <a:t> relation </a:t>
            </a:r>
            <a:r>
              <a:rPr lang="en-US" altLang="ru-RU" sz="2400" dirty="0">
                <a:latin typeface="Courier" charset="0"/>
              </a:rPr>
              <a:t>SET</a:t>
            </a:r>
            <a:r>
              <a:rPr lang="en-US" altLang="ru-RU" sz="2400" dirty="0"/>
              <a:t> list of assignments </a:t>
            </a:r>
            <a:r>
              <a:rPr lang="en-US" altLang="ru-RU" sz="2400" dirty="0">
                <a:latin typeface="Courier" charset="0"/>
              </a:rPr>
              <a:t>WHERE </a:t>
            </a:r>
            <a:r>
              <a:rPr lang="en-US" altLang="ru-RU" sz="2400" dirty="0"/>
              <a:t>condition.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sz="3600" dirty="0"/>
              <a:t>Example</a:t>
            </a:r>
            <a:endParaRPr lang="en-US" altLang="ru-RU" sz="24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sz="2400" dirty="0"/>
              <a:t>Drinker Fred's phone number is 555-1212.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Consumers(</a:t>
            </a:r>
            <a:r>
              <a:rPr lang="en-US" altLang="ru-RU" sz="2400" u="sng" dirty="0">
                <a:latin typeface="Courier" charset="0"/>
              </a:rPr>
              <a:t>name</a:t>
            </a:r>
            <a:r>
              <a:rPr lang="en-US" altLang="ru-RU" sz="2400" dirty="0">
                <a:latin typeface="Courier" charset="0"/>
              </a:rPr>
              <a:t>, </a:t>
            </a:r>
            <a:r>
              <a:rPr lang="en-US" altLang="ru-RU" sz="2400" dirty="0" err="1">
                <a:latin typeface="Courier" charset="0"/>
              </a:rPr>
              <a:t>addr</a:t>
            </a:r>
            <a:r>
              <a:rPr lang="en-US" altLang="ru-RU" sz="2400" dirty="0">
                <a:latin typeface="Courier" charset="0"/>
              </a:rPr>
              <a:t>, phone)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ru-RU" sz="600" dirty="0">
              <a:latin typeface="Courier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UPDATE Consumers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SET phone = '555-1212'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WHERE name = 'Fred';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sz="3600" dirty="0"/>
              <a:t>Example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sz="2400" dirty="0"/>
              <a:t>Make $4 the maximum price for apple.</a:t>
            </a:r>
          </a:p>
          <a:p>
            <a:pPr>
              <a:lnSpc>
                <a:spcPct val="80000"/>
              </a:lnSpc>
            </a:pPr>
            <a:r>
              <a:rPr lang="en-US" altLang="ru-RU" sz="2400" dirty="0"/>
              <a:t>Updates many tuples at once.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Sells(</a:t>
            </a:r>
            <a:r>
              <a:rPr lang="en-US" altLang="ru-RU" sz="2400" u="sng" dirty="0">
                <a:latin typeface="Courier" charset="0"/>
              </a:rPr>
              <a:t>shop</a:t>
            </a:r>
            <a:r>
              <a:rPr lang="en-US" altLang="ru-RU" sz="2400" dirty="0">
                <a:latin typeface="Courier" charset="0"/>
              </a:rPr>
              <a:t>, apple, price)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ru-RU" sz="600" dirty="0">
              <a:latin typeface="Courier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UPDATE Sells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SET price = 4.00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WHERE price &gt; 4.00;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>
            <a:extLst>
              <a:ext uri="{FF2B5EF4-FFF2-40B4-BE49-F238E27FC236}">
                <a16:creationId xmlns:a16="http://schemas.microsoft.com/office/drawing/2014/main" id="{0FBD444E-AC24-421F-A30E-5612FE8BFC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833029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Определение схемы базы данных </a:t>
            </a:r>
            <a:endParaRPr lang="en-US" altLang="ru-RU" dirty="0">
              <a:solidFill>
                <a:srgbClr val="FFC000"/>
              </a:solidFill>
            </a:endParaRPr>
          </a:p>
        </p:txBody>
      </p:sp>
      <p:sp>
        <p:nvSpPr>
          <p:cNvPr id="272387" name="Rectangle 3">
            <a:extLst>
              <a:ext uri="{FF2B5EF4-FFF2-40B4-BE49-F238E27FC236}">
                <a16:creationId xmlns:a16="http://schemas.microsoft.com/office/drawing/2014/main" id="{A0BE54BB-A511-45F3-BD4E-CFA35CDB2F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62730" y="2164360"/>
            <a:ext cx="9319470" cy="385544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ru-RU" sz="2400" dirty="0">
                <a:latin typeface="Courier" charset="0"/>
              </a:rPr>
              <a:t>CREATE TABLE</a:t>
            </a:r>
            <a:r>
              <a:rPr lang="en-US" altLang="ru-RU" sz="2400" dirty="0"/>
              <a:t> name (list of elements).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Основными элементами являются атрибуты и их типы, но также появляются ключевые объявления и ограничения. 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Аналогичные команды CREATE X для других элементов схемы X: представлений, индексов, утверждений, триггеров. 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«DROP X </a:t>
            </a:r>
            <a:r>
              <a:rPr lang="ru-RU" sz="2400" dirty="0" err="1"/>
              <a:t>name</a:t>
            </a:r>
            <a:r>
              <a:rPr lang="ru-RU" sz="2400" dirty="0"/>
              <a:t>» удаляет созданный элемент вида X с таким именем. </a:t>
            </a:r>
          </a:p>
          <a:p>
            <a:pPr>
              <a:lnSpc>
                <a:spcPct val="90000"/>
              </a:lnSpc>
            </a:pPr>
            <a:r>
              <a:rPr lang="en-US" altLang="ru-RU" sz="4000" dirty="0"/>
              <a:t>Example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000" dirty="0">
                <a:latin typeface="Courier" charset="0"/>
              </a:rPr>
              <a:t> CREATE TABLE Sells (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000" dirty="0">
                <a:latin typeface="Courier" charset="0"/>
              </a:rPr>
              <a:t>		shop CHAR(20),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000" dirty="0">
                <a:latin typeface="Courier" charset="0"/>
              </a:rPr>
              <a:t>		name VARCHAR(20),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000" dirty="0">
                <a:latin typeface="Courier" charset="0"/>
              </a:rPr>
              <a:t>		price REAL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000" dirty="0">
                <a:latin typeface="Courier" charset="0"/>
              </a:rPr>
              <a:t> );</a:t>
            </a:r>
          </a:p>
          <a:p>
            <a:pPr lvl="1">
              <a:lnSpc>
                <a:spcPct val="90000"/>
              </a:lnSpc>
              <a:buFont typeface="Zapf Dingbats" charset="2"/>
              <a:buNone/>
            </a:pPr>
            <a:endParaRPr lang="en-US" altLang="ru-RU" sz="700" dirty="0"/>
          </a:p>
          <a:p>
            <a:pPr lvl="1">
              <a:lnSpc>
                <a:spcPct val="90000"/>
              </a:lnSpc>
              <a:buFont typeface="Zapf Dingbats" charset="2"/>
              <a:buNone/>
            </a:pPr>
            <a:r>
              <a:rPr lang="en-US" altLang="ru-RU" sz="2000" dirty="0">
                <a:latin typeface="Courier" charset="0"/>
              </a:rPr>
              <a:t> DROP TABLE Sells;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>
            <a:extLst>
              <a:ext uri="{FF2B5EF4-FFF2-40B4-BE49-F238E27FC236}">
                <a16:creationId xmlns:a16="http://schemas.microsoft.com/office/drawing/2014/main" id="{8541759D-ED28-4176-90D5-E34E03CA42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791084"/>
          </a:xfrm>
        </p:spPr>
        <p:txBody>
          <a:bodyPr/>
          <a:lstStyle/>
          <a:p>
            <a:pPr algn="ctr"/>
            <a:r>
              <a:rPr lang="kk-KZ" altLang="ru-RU" dirty="0">
                <a:solidFill>
                  <a:srgbClr val="FFC000"/>
                </a:solidFill>
              </a:rPr>
              <a:t>Типы</a:t>
            </a:r>
            <a:endParaRPr lang="en-US" altLang="ru-RU" dirty="0">
              <a:solidFill>
                <a:srgbClr val="FFC000"/>
              </a:solidFill>
            </a:endParaRPr>
          </a:p>
        </p:txBody>
      </p:sp>
      <p:sp>
        <p:nvSpPr>
          <p:cNvPr id="273411" name="Rectangle 3">
            <a:extLst>
              <a:ext uri="{FF2B5EF4-FFF2-40B4-BE49-F238E27FC236}">
                <a16:creationId xmlns:a16="http://schemas.microsoft.com/office/drawing/2014/main" id="{5AE28DF2-1C22-46C7-8E7C-E3C9E39156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1192" y="2180497"/>
            <a:ext cx="11029616" cy="2659952"/>
          </a:xfrm>
        </p:spPr>
        <p:txBody>
          <a:bodyPr/>
          <a:lstStyle/>
          <a:p>
            <a:pPr marL="533400" indent="-533400"/>
            <a:r>
              <a:rPr lang="en-US" altLang="ru-RU" dirty="0">
                <a:latin typeface="Courier" charset="0"/>
              </a:rPr>
              <a:t>INT</a:t>
            </a:r>
            <a:r>
              <a:rPr lang="en-US" altLang="ru-RU" dirty="0"/>
              <a:t> or </a:t>
            </a:r>
            <a:r>
              <a:rPr lang="en-US" altLang="ru-RU" dirty="0">
                <a:latin typeface="Courier" charset="0"/>
              </a:rPr>
              <a:t>INTEGER</a:t>
            </a:r>
            <a:r>
              <a:rPr lang="en-US" altLang="ru-RU" dirty="0"/>
              <a:t>.</a:t>
            </a:r>
          </a:p>
          <a:p>
            <a:pPr marL="533400" indent="-533400"/>
            <a:r>
              <a:rPr lang="en-US" altLang="ru-RU" dirty="0">
                <a:latin typeface="Courier" charset="0"/>
              </a:rPr>
              <a:t>REAL</a:t>
            </a:r>
            <a:r>
              <a:rPr lang="en-US" altLang="ru-RU" dirty="0"/>
              <a:t> or </a:t>
            </a:r>
            <a:r>
              <a:rPr lang="en-US" altLang="ru-RU" dirty="0">
                <a:latin typeface="Courier" charset="0"/>
              </a:rPr>
              <a:t>FLOAT</a:t>
            </a:r>
            <a:r>
              <a:rPr lang="en-US" altLang="ru-RU" dirty="0"/>
              <a:t>.</a:t>
            </a:r>
          </a:p>
          <a:p>
            <a:pPr marL="533400" indent="-533400"/>
            <a:r>
              <a:rPr lang="en-US" altLang="ru-RU" dirty="0">
                <a:latin typeface="Courier" charset="0"/>
              </a:rPr>
              <a:t>CHAR(</a:t>
            </a:r>
            <a:r>
              <a:rPr lang="en-US" altLang="ru-RU" i="1" dirty="0"/>
              <a:t>n</a:t>
            </a:r>
            <a:r>
              <a:rPr lang="en-US" altLang="ru-RU" dirty="0">
                <a:latin typeface="Courier" charset="0"/>
              </a:rPr>
              <a:t>)</a:t>
            </a:r>
            <a:r>
              <a:rPr lang="en-US" altLang="ru-RU" dirty="0"/>
              <a:t> = fixed length character string, padded with “pad characters.”</a:t>
            </a:r>
          </a:p>
          <a:p>
            <a:pPr marL="533400" indent="-533400"/>
            <a:r>
              <a:rPr lang="en-US" altLang="ru-RU" dirty="0">
                <a:latin typeface="Courier" charset="0"/>
              </a:rPr>
              <a:t>VARCHAR</a:t>
            </a:r>
            <a:r>
              <a:rPr lang="en-US" altLang="ru-RU" dirty="0"/>
              <a:t>(</a:t>
            </a:r>
            <a:r>
              <a:rPr lang="en-US" altLang="ru-RU" i="1" dirty="0"/>
              <a:t>n</a:t>
            </a:r>
            <a:r>
              <a:rPr lang="en-US" altLang="ru-RU" dirty="0">
                <a:latin typeface="Courier" charset="0"/>
              </a:rPr>
              <a:t>)</a:t>
            </a:r>
            <a:r>
              <a:rPr lang="en-US" altLang="ru-RU" dirty="0"/>
              <a:t> = variable-length strings up to </a:t>
            </a:r>
            <a:r>
              <a:rPr lang="en-US" altLang="ru-RU" i="1" dirty="0"/>
              <a:t>n</a:t>
            </a:r>
            <a:r>
              <a:rPr lang="en-US" altLang="ru-RU" dirty="0"/>
              <a:t> characters.</a:t>
            </a:r>
          </a:p>
          <a:p>
            <a:pPr marL="914400" lvl="1" indent="-457200"/>
            <a:r>
              <a:rPr lang="en-US" altLang="ru-RU" dirty="0"/>
              <a:t>Oracle uses </a:t>
            </a:r>
            <a:r>
              <a:rPr lang="en-US" altLang="ru-RU" dirty="0">
                <a:latin typeface="Courier" charset="0"/>
              </a:rPr>
              <a:t>VARCHAR2</a:t>
            </a:r>
            <a:r>
              <a:rPr lang="en-US" altLang="ru-RU" dirty="0"/>
              <a:t>(</a:t>
            </a:r>
            <a:r>
              <a:rPr lang="en-US" altLang="ru-RU" i="1" dirty="0"/>
              <a:t>n</a:t>
            </a:r>
            <a:r>
              <a:rPr lang="en-US" altLang="ru-RU" dirty="0">
                <a:latin typeface="Courier" charset="0"/>
              </a:rPr>
              <a:t>)</a:t>
            </a:r>
            <a:r>
              <a:rPr lang="en-US" altLang="ru-RU" dirty="0"/>
              <a:t> as well. PostgreSQL uses </a:t>
            </a:r>
            <a:r>
              <a:rPr lang="en-US" altLang="ru-RU" dirty="0">
                <a:latin typeface="Courier" charset="0"/>
              </a:rPr>
              <a:t>VARCHAR</a:t>
            </a:r>
            <a:r>
              <a:rPr lang="en-US" altLang="ru-RU" dirty="0"/>
              <a:t> and does not support </a:t>
            </a:r>
            <a:r>
              <a:rPr lang="en-US" altLang="ru-RU" dirty="0">
                <a:latin typeface="Courier" charset="0"/>
              </a:rPr>
              <a:t>VARCHAR2</a:t>
            </a:r>
            <a:r>
              <a:rPr lang="en-US" altLang="ru-RU" dirty="0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>
            <a:extLst>
              <a:ext uri="{FF2B5EF4-FFF2-40B4-BE49-F238E27FC236}">
                <a16:creationId xmlns:a16="http://schemas.microsoft.com/office/drawing/2014/main" id="{EDDD22D5-18F9-4187-BE56-79A2343C52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5343" y="780175"/>
            <a:ext cx="10310070" cy="771787"/>
          </a:xfrm>
        </p:spPr>
        <p:txBody>
          <a:bodyPr/>
          <a:lstStyle/>
          <a:p>
            <a:pPr algn="ctr"/>
            <a:r>
              <a:rPr lang="kk-KZ" altLang="ru-RU" dirty="0">
                <a:solidFill>
                  <a:srgbClr val="FFC000"/>
                </a:solidFill>
              </a:rPr>
              <a:t>Типы</a:t>
            </a:r>
            <a:endParaRPr lang="ru-RU" altLang="ru-RU" dirty="0">
              <a:solidFill>
                <a:srgbClr val="FFC000"/>
              </a:solidFill>
            </a:endParaRPr>
          </a:p>
        </p:txBody>
      </p:sp>
      <p:sp>
        <p:nvSpPr>
          <p:cNvPr id="274435" name="Rectangle 3">
            <a:extLst>
              <a:ext uri="{FF2B5EF4-FFF2-40B4-BE49-F238E27FC236}">
                <a16:creationId xmlns:a16="http://schemas.microsoft.com/office/drawing/2014/main" id="{AD8B985B-8052-42C5-AD22-F8CC7CF608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54341" y="2013358"/>
            <a:ext cx="9785059" cy="4311242"/>
          </a:xfrm>
        </p:spPr>
        <p:txBody>
          <a:bodyPr>
            <a:normAutofit lnSpcReduction="10000"/>
          </a:bodyPr>
          <a:lstStyle/>
          <a:p>
            <a:pPr marL="609600" indent="-609600">
              <a:lnSpc>
                <a:spcPct val="90000"/>
              </a:lnSpc>
            </a:pPr>
            <a:r>
              <a:rPr lang="en-US" altLang="ru-RU" sz="2800" dirty="0">
                <a:latin typeface="Courier" charset="0"/>
              </a:rPr>
              <a:t>NUMERIC(</a:t>
            </a:r>
            <a:r>
              <a:rPr lang="en-US" altLang="ru-RU" sz="2800" i="1" dirty="0"/>
              <a:t>precision, decimal</a:t>
            </a:r>
            <a:r>
              <a:rPr lang="en-US" altLang="ru-RU" sz="2800" dirty="0">
                <a:latin typeface="Courier" charset="0"/>
              </a:rPr>
              <a:t>)</a:t>
            </a:r>
            <a:r>
              <a:rPr lang="en-US" altLang="ru-RU" sz="2800" dirty="0"/>
              <a:t> is a number with </a:t>
            </a:r>
            <a:r>
              <a:rPr lang="en-US" altLang="ru-RU" sz="2800" i="1" dirty="0"/>
              <a:t>precision</a:t>
            </a:r>
            <a:r>
              <a:rPr lang="en-US" altLang="ru-RU" sz="2800" dirty="0"/>
              <a:t> digits with the decimal point </a:t>
            </a:r>
            <a:r>
              <a:rPr lang="en-US" altLang="ru-RU" sz="2800" i="1" dirty="0"/>
              <a:t>decimal</a:t>
            </a:r>
            <a:r>
              <a:rPr lang="en-US" altLang="ru-RU" sz="2800" dirty="0"/>
              <a:t> digits from the right. </a:t>
            </a:r>
            <a:r>
              <a:rPr lang="en-US" altLang="ru-RU" sz="2800" dirty="0">
                <a:latin typeface="Courier" charset="0"/>
              </a:rPr>
              <a:t>NUMERIC(10,2)</a:t>
            </a:r>
            <a:r>
              <a:rPr lang="en-US" altLang="ru-RU" sz="2800" dirty="0"/>
              <a:t> can store ±99,999,999.99</a:t>
            </a:r>
          </a:p>
          <a:p>
            <a:pPr marL="609600" indent="-609600">
              <a:lnSpc>
                <a:spcPct val="90000"/>
              </a:lnSpc>
            </a:pPr>
            <a:r>
              <a:rPr lang="en-US" altLang="ru-RU" sz="2800" dirty="0">
                <a:latin typeface="Courier" charset="0"/>
              </a:rPr>
              <a:t>DATE</a:t>
            </a:r>
            <a:r>
              <a:rPr lang="en-US" altLang="ru-RU" sz="2800" dirty="0"/>
              <a:t>.  SQL form is </a:t>
            </a:r>
            <a:r>
              <a:rPr lang="en-US" altLang="ru-RU" sz="2800" dirty="0">
                <a:latin typeface="Courier" charset="0"/>
              </a:rPr>
              <a:t>DATE '</a:t>
            </a:r>
            <a:r>
              <a:rPr lang="en-US" altLang="ru-RU" sz="2800" dirty="0" err="1">
                <a:latin typeface="Courier" charset="0"/>
              </a:rPr>
              <a:t>yyyy</a:t>
            </a:r>
            <a:r>
              <a:rPr lang="en-US" altLang="ru-RU" sz="2800" dirty="0">
                <a:latin typeface="Courier" charset="0"/>
              </a:rPr>
              <a:t>-mm-dd'</a:t>
            </a:r>
            <a:endParaRPr lang="en-US" altLang="ru-RU" sz="2800" dirty="0"/>
          </a:p>
          <a:p>
            <a:pPr marL="990600" lvl="1" indent="-533400">
              <a:lnSpc>
                <a:spcPct val="90000"/>
              </a:lnSpc>
              <a:buFont typeface="Times" panose="02020603050405020304" pitchFamily="18" charset="0"/>
              <a:buChar char="•"/>
            </a:pPr>
            <a:r>
              <a:rPr lang="en-US" altLang="ru-RU" sz="2400" dirty="0"/>
              <a:t>PostgreSQL follows the standard.  Oracle uses a different format.</a:t>
            </a:r>
          </a:p>
          <a:p>
            <a:pPr marL="609600" indent="-609600">
              <a:lnSpc>
                <a:spcPct val="90000"/>
              </a:lnSpc>
            </a:pPr>
            <a:r>
              <a:rPr lang="en-US" altLang="ru-RU" sz="2800" dirty="0">
                <a:latin typeface="Courier" charset="0"/>
              </a:rPr>
              <a:t>TIME</a:t>
            </a:r>
            <a:r>
              <a:rPr lang="en-US" altLang="ru-RU" sz="2800" dirty="0"/>
              <a:t>. Form is </a:t>
            </a:r>
            <a:r>
              <a:rPr lang="en-US" altLang="ru-RU" sz="2800" dirty="0">
                <a:latin typeface="Courier" charset="0"/>
              </a:rPr>
              <a:t>TIME '</a:t>
            </a:r>
            <a:r>
              <a:rPr lang="en-US" altLang="ru-RU" sz="2800" dirty="0" err="1">
                <a:latin typeface="Courier" charset="0"/>
              </a:rPr>
              <a:t>hh:mm:ss</a:t>
            </a:r>
            <a:r>
              <a:rPr lang="en-US" altLang="ru-RU" sz="2800" dirty="0">
                <a:latin typeface="Courier" charset="0"/>
              </a:rPr>
              <a:t>[.ss…]</a:t>
            </a:r>
            <a:r>
              <a:rPr lang="en-US" altLang="ru-RU" sz="2800" dirty="0"/>
              <a:t>' in SQL.</a:t>
            </a:r>
          </a:p>
          <a:p>
            <a:pPr marL="609600" indent="-609600">
              <a:lnSpc>
                <a:spcPct val="90000"/>
              </a:lnSpc>
            </a:pPr>
            <a:r>
              <a:rPr lang="en-US" altLang="ru-RU" sz="2800" dirty="0">
                <a:latin typeface="Courier" charset="0"/>
              </a:rPr>
              <a:t>DATETIME</a:t>
            </a:r>
            <a:r>
              <a:rPr lang="en-US" altLang="ru-RU" sz="2800" dirty="0"/>
              <a:t> or </a:t>
            </a:r>
            <a:r>
              <a:rPr lang="en-US" altLang="ru-RU" sz="2800" dirty="0">
                <a:latin typeface="Courier" charset="0"/>
              </a:rPr>
              <a:t>TIMESTAMP</a:t>
            </a:r>
            <a:r>
              <a:rPr lang="en-US" altLang="ru-RU" sz="2800" dirty="0"/>
              <a:t>. Form is </a:t>
            </a:r>
            <a:r>
              <a:rPr lang="en-US" altLang="ru-RU" sz="2800" dirty="0">
                <a:latin typeface="Courier" charset="0"/>
              </a:rPr>
              <a:t>TIMESTAMP '</a:t>
            </a:r>
            <a:r>
              <a:rPr lang="en-US" altLang="ru-RU" sz="2800" dirty="0" err="1">
                <a:latin typeface="Courier" charset="0"/>
              </a:rPr>
              <a:t>yyyy</a:t>
            </a:r>
            <a:r>
              <a:rPr lang="en-US" altLang="ru-RU" sz="2800" dirty="0">
                <a:latin typeface="Courier" charset="0"/>
              </a:rPr>
              <a:t>-mm-dd </a:t>
            </a:r>
            <a:r>
              <a:rPr lang="en-US" altLang="ru-RU" sz="2800" dirty="0" err="1">
                <a:latin typeface="Courier" charset="0"/>
              </a:rPr>
              <a:t>hh:mm:ss</a:t>
            </a:r>
            <a:r>
              <a:rPr lang="en-US" altLang="ru-RU" sz="2800" dirty="0">
                <a:latin typeface="Courier" charset="0"/>
              </a:rPr>
              <a:t>[.ss…]</a:t>
            </a:r>
            <a:r>
              <a:rPr lang="en-US" altLang="ru-RU" sz="2800" dirty="0"/>
              <a:t>' in SQL.</a:t>
            </a:r>
          </a:p>
          <a:p>
            <a:pPr marL="609600" indent="-609600">
              <a:lnSpc>
                <a:spcPct val="90000"/>
              </a:lnSpc>
            </a:pPr>
            <a:r>
              <a:rPr lang="en-US" altLang="ru-RU" sz="2800" dirty="0">
                <a:latin typeface="Courier" charset="0"/>
              </a:rPr>
              <a:t>INTERVAL</a:t>
            </a:r>
            <a:r>
              <a:rPr lang="en-US" altLang="ru-RU" sz="2800" dirty="0"/>
              <a:t>. Form is </a:t>
            </a:r>
            <a:r>
              <a:rPr lang="en-US" altLang="ru-RU" sz="2800" dirty="0">
                <a:latin typeface="Courier" charset="0"/>
              </a:rPr>
              <a:t>INTERVAL </a:t>
            </a:r>
            <a:r>
              <a:rPr lang="en-US" altLang="ru-RU" sz="2800" dirty="0"/>
              <a:t>'</a:t>
            </a:r>
            <a:r>
              <a:rPr lang="en-US" altLang="ru-RU" sz="2800" dirty="0">
                <a:latin typeface="Courier" charset="0"/>
              </a:rPr>
              <a:t>n </a:t>
            </a:r>
            <a:r>
              <a:rPr lang="en-US" altLang="ru-RU" sz="2800" i="1" dirty="0"/>
              <a:t>period</a:t>
            </a:r>
            <a:r>
              <a:rPr lang="en-US" altLang="ru-RU" sz="2800" dirty="0"/>
              <a:t>' in PostgreSQL.  </a:t>
            </a:r>
            <a:r>
              <a:rPr lang="en-US" altLang="ru-RU" sz="2800" i="1" dirty="0"/>
              <a:t>Period</a:t>
            </a:r>
            <a:r>
              <a:rPr lang="en-US" altLang="ru-RU" sz="2800" dirty="0"/>
              <a:t> is </a:t>
            </a:r>
            <a:r>
              <a:rPr lang="en-US" altLang="ru-RU" sz="2800" dirty="0">
                <a:latin typeface="Courier" charset="0"/>
              </a:rPr>
              <a:t>month</a:t>
            </a:r>
            <a:r>
              <a:rPr lang="en-US" altLang="ru-RU" sz="2800" dirty="0"/>
              <a:t>, </a:t>
            </a:r>
            <a:r>
              <a:rPr lang="en-US" altLang="ru-RU" sz="2800" dirty="0">
                <a:latin typeface="Courier" charset="0"/>
              </a:rPr>
              <a:t>days</a:t>
            </a:r>
            <a:r>
              <a:rPr lang="en-US" altLang="ru-RU" sz="2800" dirty="0"/>
              <a:t>, </a:t>
            </a:r>
            <a:r>
              <a:rPr lang="en-US" altLang="ru-RU" sz="2800" dirty="0">
                <a:latin typeface="Courier" charset="0"/>
              </a:rPr>
              <a:t>year</a:t>
            </a:r>
            <a:r>
              <a:rPr lang="en-US" altLang="ru-RU" sz="2800" dirty="0"/>
              <a:t>, etc.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167</TotalTime>
  <Words>873</Words>
  <Application>Microsoft Office PowerPoint</Application>
  <PresentationFormat>Широкоэкранный</PresentationFormat>
  <Paragraphs>189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Corbel</vt:lpstr>
      <vt:lpstr>Courier</vt:lpstr>
      <vt:lpstr>Gill Sans MT</vt:lpstr>
      <vt:lpstr>Times</vt:lpstr>
      <vt:lpstr>Wingdings 2</vt:lpstr>
      <vt:lpstr>Zapf Dingbats</vt:lpstr>
      <vt:lpstr>Дивиденд</vt:lpstr>
      <vt:lpstr>Лекция 5</vt:lpstr>
      <vt:lpstr>Изменения БД</vt:lpstr>
      <vt:lpstr>Вставка результата запроса </vt:lpstr>
      <vt:lpstr>удаление</vt:lpstr>
      <vt:lpstr>пример</vt:lpstr>
      <vt:lpstr>Updates</vt:lpstr>
      <vt:lpstr>Определение схемы базы данных </vt:lpstr>
      <vt:lpstr>Типы</vt:lpstr>
      <vt:lpstr>Типы</vt:lpstr>
      <vt:lpstr> Объявление ключей</vt:lpstr>
      <vt:lpstr> Объявление ключей</vt:lpstr>
      <vt:lpstr> Пример</vt:lpstr>
      <vt:lpstr> Пример</vt:lpstr>
      <vt:lpstr> Другие свойства, которые вы можете присвоить атрибутам</vt:lpstr>
      <vt:lpstr>Другие свойства, которые вы можете присвоить атрибутам </vt:lpstr>
      <vt:lpstr>Interesting Defaults</vt:lpstr>
      <vt:lpstr>Изменение столбцов</vt:lpstr>
      <vt:lpstr> Views</vt:lpstr>
      <vt:lpstr>Примеры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lecture 5</dc:title>
  <dc:creator>Карюкин Владислав</dc:creator>
  <cp:lastModifiedBy>Владислав Карюкин</cp:lastModifiedBy>
  <cp:revision>7</cp:revision>
  <dcterms:created xsi:type="dcterms:W3CDTF">2021-01-10T15:00:37Z</dcterms:created>
  <dcterms:modified xsi:type="dcterms:W3CDTF">2022-01-20T15:53:00Z</dcterms:modified>
</cp:coreProperties>
</file>